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1"/>
  </p:notesMasterIdLst>
  <p:sldIdLst>
    <p:sldId id="260" r:id="rId2"/>
    <p:sldId id="257" r:id="rId3"/>
    <p:sldId id="268" r:id="rId4"/>
    <p:sldId id="273" r:id="rId5"/>
    <p:sldId id="275" r:id="rId6"/>
    <p:sldId id="276" r:id="rId7"/>
    <p:sldId id="277" r:id="rId8"/>
    <p:sldId id="278" r:id="rId9"/>
    <p:sldId id="262" r:id="rId10"/>
  </p:sldIdLst>
  <p:sldSz cx="9144000" cy="5143500" type="screen16x9"/>
  <p:notesSz cx="6834188" cy="9979025"/>
  <p:embeddedFontLst>
    <p:embeddedFont>
      <p:font typeface="华文行楷" panose="02010800040101010101" pitchFamily="2" charset="-122"/>
      <p:regular r:id="rId12"/>
    </p:embeddedFont>
    <p:embeddedFont>
      <p:font typeface="微软雅黑" panose="020B0503020204020204" pitchFamily="34" charset="-122"/>
      <p:regular r:id="rId13"/>
      <p:bold r:id="rId14"/>
    </p:embeddedFont>
    <p:embeddedFont>
      <p:font typeface="汉仪方隶简" panose="02010604000101010101" pitchFamily="2" charset="-122"/>
      <p:regular r:id="rId15"/>
    </p:embeddedFont>
    <p:embeddedFont>
      <p:font typeface="华文中宋" panose="02010600040101010101" pitchFamily="2" charset="-122"/>
      <p:regular r:id="rId16"/>
    </p:embeddedFont>
    <p:embeddedFont>
      <p:font typeface="仿宋_GB2312" panose="02010609030101010101" pitchFamily="49" charset="-122"/>
      <p:regular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方正楷体_GBK" panose="03000509000000000000" pitchFamily="65" charset="-122"/>
      <p:regular r:id="rId22"/>
    </p:embeddedFont>
  </p:embeddedFont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 autoAdjust="0"/>
  </p:normalViewPr>
  <p:slideViewPr>
    <p:cSldViewPr>
      <p:cViewPr>
        <p:scale>
          <a:sx n="75" d="100"/>
          <a:sy n="75" d="100"/>
        </p:scale>
        <p:origin x="-1014" y="-270"/>
      </p:cViewPr>
      <p:guideLst>
        <p:guide orient="horz" pos="1620"/>
        <p:guide pos="291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10.fntdata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font" Target="fonts/font1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61481" cy="49895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defRPr sz="1200" noProof="1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71125" y="0"/>
            <a:ext cx="2961481" cy="49895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defRPr sz="1200" noProof="1" smtClean="0">
                <a:latin typeface="+mn-lt"/>
                <a:ea typeface="+mn-ea"/>
              </a:defRPr>
            </a:lvl1pPr>
          </a:lstStyle>
          <a:p>
            <a:fld id="{05ADF3A0-C8F9-4D3C-AC9D-EA2A4AE5931B}" type="datetimeFigureOut">
              <a:rPr lang="zh-CN" altLang="en-US"/>
              <a:t>2018-1-2</a:t>
            </a:fld>
            <a:endParaRPr lang="zh-CN" altLang="en-US"/>
          </a:p>
        </p:txBody>
      </p:sp>
      <p:sp>
        <p:nvSpPr>
          <p:cNvPr id="2052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90488" y="747713"/>
            <a:ext cx="6653212" cy="3743325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53" name="备注占位符 4"/>
          <p:cNvSpPr>
            <a:spLocks noGrp="1" noChangeArrowheads="1"/>
          </p:cNvSpPr>
          <p:nvPr>
            <p:ph type="body" sz="quarter" idx="9"/>
          </p:nvPr>
        </p:nvSpPr>
        <p:spPr bwMode="auto">
          <a:xfrm>
            <a:off x="683419" y="4740037"/>
            <a:ext cx="5467350" cy="44905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78342"/>
            <a:ext cx="2961481" cy="49895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defRPr sz="1200" noProof="1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71125" y="9478342"/>
            <a:ext cx="2961481" cy="498951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fld id="{D4817743-C40A-4BA8-9095-DFD4625A4DBB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969537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幻灯片图像占位符 1"/>
          <p:cNvSpPr>
            <a:spLocks noGrp="1" noRot="1" noChangeAspect="1" noChangeArrowheads="1"/>
          </p:cNvSpPr>
          <p:nvPr>
            <p:ph type="sldImg" idx="4294967295"/>
          </p:nvPr>
        </p:nvSpPr>
        <p:spPr>
          <a:ln>
            <a:miter lim="800000"/>
          </a:ln>
        </p:spPr>
      </p:sp>
      <p:sp>
        <p:nvSpPr>
          <p:cNvPr id="4098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 smtClean="0"/>
          </a:p>
        </p:txBody>
      </p:sp>
      <p:sp>
        <p:nvSpPr>
          <p:cNvPr id="4099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9010FEBD-92C1-46F0-82E5-ECB1AA44B79D}" type="slidenum">
              <a:rPr lang="zh-CN" altLang="en-US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25"/>
            <a:ext cx="7772400" cy="1102519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3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5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2018-1-2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D36B2B-9189-44CA-8981-7E38EF4AE0CA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2018-1-2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AB8019-76AA-4F5E-8C4C-E0475038C51A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5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2018-1-2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C1BFC8-FABF-4639-A886-600D157AEDE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2018-1-2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9CD293-3DCD-48A1-985F-7294EB30C98F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32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32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2018-1-2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A29ED6-7481-4EE9-BC13-F3C50CCF1EA2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2018-1-2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0354F5-0FCF-49F0-9FFF-2DFA116CB36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2018-1-2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CF220D-EA95-4F19-A508-5AFFB14E4C8C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94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2018-1-2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98CAB1-54E6-4D3C-A486-262090BA03F6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5365" indent="0">
              <a:buNone/>
              <a:defRPr sz="2000"/>
            </a:lvl6pPr>
            <a:lvl7pPr marL="2742565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r>
              <a:rPr lang="zh-CN" altLang="en-US" noProof="1" smtClean="0"/>
              <a:t>单击图标添加图片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9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2018-1-2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C2FBD7-F335-4B4C-A072-90A45E1A2722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2018-1-2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8FDDC9-1C96-4FC8-BABF-5371B69EAA7E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3"/>
            <a:ext cx="2057400" cy="3290888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3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2018-1-2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70D104-1C3F-42F1-9FD6-7FC8EAA6343E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9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 fontAlgn="auto">
              <a:defRPr sz="1200" noProof="1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fld id="{49ECAD10-514B-4F70-A44E-7AFDB2443A61}" type="datetimeFigureOut">
              <a:rPr lang="zh-CN" altLang="en-US"/>
              <a:t>2018-1-2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 fontAlgn="auto">
              <a:defRPr sz="1200" noProof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28" tIns="45714" rIns="91428" bIns="45714" numCol="1" anchor="ctr" anchorCtr="0" compatLnSpc="1"/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F585F27F-3B9E-4ADA-850A-3C3718FA3BBE}" type="slidenum">
              <a:rPr lang="zh-CN" altLang="en-US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3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图片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1403350" cy="1011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1363431" y="1347616"/>
            <a:ext cx="6417142" cy="923330"/>
          </a:xfrm>
          <a:prstGeom prst="rect">
            <a:avLst/>
          </a:prstGeom>
        </p:spPr>
        <p:txBody>
          <a:bodyPr wrap="none" lIns="91428" tIns="45714" rIns="91428" bIns="45714">
            <a:spAutoFit/>
          </a:bodyPr>
          <a:lstStyle/>
          <a:p>
            <a:pPr algn="ctr" fontAlgn="auto">
              <a:defRPr/>
            </a:pPr>
            <a:r>
              <a:rPr lang="zh-CN" altLang="en-US" sz="5400" b="1" cap="all" noProof="1"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阳光能源集团电子报</a:t>
            </a:r>
          </a:p>
        </p:txBody>
      </p:sp>
      <p:sp>
        <p:nvSpPr>
          <p:cNvPr id="5" name="矩形 4"/>
          <p:cNvSpPr/>
          <p:nvPr/>
        </p:nvSpPr>
        <p:spPr>
          <a:xfrm>
            <a:off x="5724128" y="4392287"/>
            <a:ext cx="3179051" cy="646319"/>
          </a:xfrm>
          <a:prstGeom prst="rect">
            <a:avLst/>
          </a:prstGeom>
        </p:spPr>
        <p:txBody>
          <a:bodyPr wrap="none" lIns="91428" tIns="45714" rIns="91428" bIns="45714">
            <a:spAutoFit/>
          </a:bodyPr>
          <a:lstStyle/>
          <a:p>
            <a:pPr fontAlgn="auto"/>
            <a:r>
              <a:rPr lang="en-US" altLang="zh-CN" sz="3600" b="1" noProof="1" smtClean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2018</a:t>
            </a:r>
            <a:r>
              <a:rPr lang="zh-CN" altLang="en-US" sz="3600" b="1" noProof="1" smtClean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年第</a:t>
            </a:r>
            <a:r>
              <a:rPr lang="zh-CN" altLang="en-US" sz="3600" b="1" noProof="1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一</a:t>
            </a:r>
            <a:r>
              <a:rPr lang="zh-CN" altLang="en-US" sz="3600" b="1" noProof="1" smtClean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期</a:t>
            </a:r>
            <a:endParaRPr lang="zh-CN" altLang="en-US" sz="3600" noProof="1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内容占位符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0"/>
            <a:ext cx="9172576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3642297" y="3003798"/>
            <a:ext cx="5377183" cy="507819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习近平</a:t>
            </a:r>
            <a:r>
              <a:rPr lang="en-US" altLang="zh-CN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2018</a:t>
            </a:r>
            <a:r>
              <a:rPr lang="zh-CN" altLang="en-US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新年贺词勾勒我们的新时代</a:t>
            </a:r>
            <a:r>
              <a:rPr lang="en-US" altLang="zh-CN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  ——  03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0"/>
            <a:ext cx="925252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7039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192" y="0"/>
            <a:ext cx="9154864" cy="514350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972" y="292002"/>
            <a:ext cx="3462948" cy="430528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851920" y="339502"/>
            <a:ext cx="3886696" cy="16576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b="1" dirty="0" smtClean="0">
                <a:solidFill>
                  <a:srgbClr val="00B0F0"/>
                </a:solidFill>
                <a:latin typeface="仿宋_GB2312" panose="02010609030101010101" pitchFamily="49" charset="-122"/>
                <a:ea typeface="仿宋_GB2312" panose="02010609030101010101" pitchFamily="49" charset="-122"/>
              </a:rPr>
              <a:t>【</a:t>
            </a:r>
            <a:r>
              <a:rPr lang="zh-CN" altLang="en-US" sz="1400" b="1" dirty="0" smtClean="0">
                <a:solidFill>
                  <a:srgbClr val="00B0F0"/>
                </a:solidFill>
                <a:latin typeface="仿宋_GB2312" panose="02010609030101010101" pitchFamily="49" charset="-122"/>
                <a:ea typeface="仿宋_GB2312" panose="02010609030101010101" pitchFamily="49" charset="-122"/>
              </a:rPr>
              <a:t>原声</a:t>
            </a:r>
            <a:r>
              <a:rPr lang="en-US" altLang="zh-CN" sz="1400" b="1" dirty="0" smtClean="0">
                <a:solidFill>
                  <a:srgbClr val="00B0F0"/>
                </a:solidFill>
                <a:latin typeface="仿宋_GB2312" panose="02010609030101010101" pitchFamily="49" charset="-122"/>
                <a:ea typeface="仿宋_GB2312" panose="02010609030101010101" pitchFamily="49" charset="-122"/>
              </a:rPr>
              <a:t>】</a:t>
            </a:r>
            <a:r>
              <a:rPr lang="en-US" altLang="zh-CN" sz="1400" b="1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340</a:t>
            </a:r>
            <a:r>
              <a:rPr lang="zh-CN" altLang="en-US" sz="14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万贫困人口实现易地扶贫搬迁、有了温暖的新家，各类棚户区改造开工数提前完成</a:t>
            </a:r>
            <a:r>
              <a:rPr lang="en-US" altLang="zh-CN" sz="14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600</a:t>
            </a:r>
            <a:r>
              <a:rPr lang="zh-CN" altLang="en-US" sz="14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万套目标任务。各项民生事业加快发展，生态环境逐步改善，人民群众有了更多获得感、幸福感、安全感。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851920" y="2277390"/>
            <a:ext cx="3882876" cy="23040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b="1" dirty="0">
                <a:solidFill>
                  <a:srgbClr val="00B0F0"/>
                </a:solidFill>
                <a:latin typeface="仿宋_GB2312" panose="02010609030101010101" pitchFamily="49" charset="-122"/>
                <a:ea typeface="仿宋_GB2312" panose="02010609030101010101" pitchFamily="49" charset="-122"/>
              </a:rPr>
              <a:t>【</a:t>
            </a:r>
            <a:r>
              <a:rPr lang="zh-CN" altLang="en-US" sz="1400" b="1" dirty="0">
                <a:solidFill>
                  <a:srgbClr val="00B0F0"/>
                </a:solidFill>
                <a:latin typeface="仿宋_GB2312" panose="02010609030101010101" pitchFamily="49" charset="-122"/>
                <a:ea typeface="仿宋_GB2312" panose="02010609030101010101" pitchFamily="49" charset="-122"/>
              </a:rPr>
              <a:t>原声</a:t>
            </a:r>
            <a:r>
              <a:rPr lang="en-US" altLang="zh-CN" sz="1400" b="1" dirty="0" smtClean="0">
                <a:solidFill>
                  <a:srgbClr val="00B0F0"/>
                </a:solidFill>
                <a:latin typeface="仿宋_GB2312" panose="02010609030101010101" pitchFamily="49" charset="-122"/>
                <a:ea typeface="仿宋_GB2312" panose="02010609030101010101" pitchFamily="49" charset="-122"/>
              </a:rPr>
              <a:t>】</a:t>
            </a:r>
            <a:r>
              <a:rPr lang="zh-CN" altLang="en-US" sz="1400" b="1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“慧眼”</a:t>
            </a:r>
            <a:r>
              <a:rPr lang="zh-CN" altLang="en-US" sz="14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卫星遨游太空，</a:t>
            </a:r>
            <a:r>
              <a:rPr lang="en-US" altLang="zh-CN" sz="14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C919</a:t>
            </a:r>
            <a:r>
              <a:rPr lang="zh-CN" altLang="en-US" sz="14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大型客机飞上蓝天，量子计算机研制成功，海水稻进行测产，首艘国产航母下水，“海翼”号深海滑翔机完成深海观测，首次海域可燃冰试采成功，洋山四期自动化码头正式开港，港珠澳大桥主体工程全线贯通，复兴号奔驰在祖国广袤的大地上</a:t>
            </a:r>
            <a:r>
              <a:rPr lang="en-US" altLang="zh-CN" sz="14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……</a:t>
            </a:r>
            <a:endParaRPr lang="zh-CN" altLang="en-US" sz="1400" b="1" dirty="0"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34208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54864" cy="51435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98210"/>
            <a:ext cx="3600400" cy="420857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067944" y="263424"/>
            <a:ext cx="3383632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b="1" dirty="0">
                <a:solidFill>
                  <a:srgbClr val="00B0F0"/>
                </a:solidFill>
                <a:latin typeface="仿宋_GB2312" panose="02010609030101010101" pitchFamily="49" charset="-122"/>
                <a:ea typeface="仿宋_GB2312" panose="02010609030101010101" pitchFamily="49" charset="-122"/>
              </a:rPr>
              <a:t>【</a:t>
            </a:r>
            <a:r>
              <a:rPr lang="zh-CN" altLang="en-US" sz="1400" b="1" dirty="0">
                <a:solidFill>
                  <a:srgbClr val="00B0F0"/>
                </a:solidFill>
                <a:latin typeface="仿宋_GB2312" panose="02010609030101010101" pitchFamily="49" charset="-122"/>
                <a:ea typeface="仿宋_GB2312" panose="02010609030101010101" pitchFamily="49" charset="-122"/>
              </a:rPr>
              <a:t>原声</a:t>
            </a:r>
            <a:r>
              <a:rPr lang="en-US" altLang="zh-CN" sz="1400" b="1" dirty="0" smtClean="0">
                <a:solidFill>
                  <a:srgbClr val="00B0F0"/>
                </a:solidFill>
                <a:latin typeface="仿宋_GB2312" panose="02010609030101010101" pitchFamily="49" charset="-122"/>
                <a:ea typeface="仿宋_GB2312" panose="02010609030101010101" pitchFamily="49" charset="-122"/>
              </a:rPr>
              <a:t>】</a:t>
            </a:r>
            <a:r>
              <a:rPr lang="en-US" altLang="zh-CN" sz="1400" b="1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2017</a:t>
            </a:r>
            <a:r>
              <a:rPr lang="zh-CN" altLang="en-US" sz="14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年，我又收到很多群众来信，其中有西藏隆子县玉麦乡的乡亲们，有内蒙古苏尼特右旗乌兰牧骑的队员们，有西安交大西迁的老教授，也有南开大学新入伍的大学生，他们的故事让我深受感动。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093592" y="2040835"/>
            <a:ext cx="3384376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b="1" dirty="0">
                <a:solidFill>
                  <a:srgbClr val="00B0F0"/>
                </a:solidFill>
                <a:latin typeface="仿宋_GB2312" panose="02010609030101010101" pitchFamily="49" charset="-122"/>
                <a:ea typeface="仿宋_GB2312" panose="02010609030101010101" pitchFamily="49" charset="-122"/>
              </a:rPr>
              <a:t>【</a:t>
            </a:r>
            <a:r>
              <a:rPr lang="zh-CN" altLang="en-US" sz="1400" b="1" dirty="0">
                <a:solidFill>
                  <a:srgbClr val="00B0F0"/>
                </a:solidFill>
                <a:latin typeface="仿宋_GB2312" panose="02010609030101010101" pitchFamily="49" charset="-122"/>
                <a:ea typeface="仿宋_GB2312" panose="02010609030101010101" pitchFamily="49" charset="-122"/>
              </a:rPr>
              <a:t>原声</a:t>
            </a:r>
            <a:r>
              <a:rPr lang="en-US" altLang="zh-CN" sz="1400" b="1" dirty="0" smtClean="0">
                <a:solidFill>
                  <a:srgbClr val="00B0F0"/>
                </a:solidFill>
                <a:latin typeface="仿宋_GB2312" panose="02010609030101010101" pitchFamily="49" charset="-122"/>
                <a:ea typeface="仿宋_GB2312" panose="02010609030101010101" pitchFamily="49" charset="-122"/>
              </a:rPr>
              <a:t>】</a:t>
            </a:r>
            <a:r>
              <a:rPr lang="zh-CN" altLang="en-US" sz="1400" b="1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广大</a:t>
            </a:r>
            <a:r>
              <a:rPr lang="zh-CN" altLang="en-US" sz="14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人民群众坚持爱国奉献，无怨无悔，让我感到千千万万普通人最伟大，同时让我感到幸福都是奋斗出来的。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067200" y="3363838"/>
            <a:ext cx="3384376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b="1" dirty="0">
                <a:solidFill>
                  <a:srgbClr val="00B0F0"/>
                </a:solidFill>
                <a:latin typeface="仿宋_GB2312" panose="02010609030101010101" pitchFamily="49" charset="-122"/>
                <a:ea typeface="仿宋_GB2312" panose="02010609030101010101" pitchFamily="49" charset="-122"/>
              </a:rPr>
              <a:t>【</a:t>
            </a:r>
            <a:r>
              <a:rPr lang="zh-CN" altLang="en-US" sz="1400" b="1" dirty="0">
                <a:solidFill>
                  <a:srgbClr val="00B0F0"/>
                </a:solidFill>
                <a:latin typeface="仿宋_GB2312" panose="02010609030101010101" pitchFamily="49" charset="-122"/>
                <a:ea typeface="仿宋_GB2312" panose="02010609030101010101" pitchFamily="49" charset="-122"/>
              </a:rPr>
              <a:t>原声</a:t>
            </a:r>
            <a:r>
              <a:rPr lang="en-US" altLang="zh-CN" sz="1400" b="1" dirty="0" smtClean="0">
                <a:solidFill>
                  <a:srgbClr val="00B0F0"/>
                </a:solidFill>
                <a:latin typeface="仿宋_GB2312" panose="02010609030101010101" pitchFamily="49" charset="-122"/>
                <a:ea typeface="仿宋_GB2312" panose="02010609030101010101" pitchFamily="49" charset="-122"/>
              </a:rPr>
              <a:t>】</a:t>
            </a:r>
            <a:r>
              <a:rPr lang="zh-CN" altLang="en-US" sz="1400" b="1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要把蓝图变为现实，必须不驰于空想，不骛于虚声，一步一个脚印，踏踏实实干好工作。</a:t>
            </a:r>
            <a:endParaRPr lang="zh-CN" altLang="en-US" sz="1400" b="1" dirty="0"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89342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64" y="0"/>
            <a:ext cx="9154864" cy="51435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483518"/>
            <a:ext cx="3509062" cy="403244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904598" y="349075"/>
            <a:ext cx="3475714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b="1" dirty="0">
                <a:solidFill>
                  <a:srgbClr val="00B0F0"/>
                </a:solidFill>
                <a:latin typeface="仿宋_GB2312" panose="02010609030101010101" pitchFamily="49" charset="-122"/>
                <a:ea typeface="仿宋_GB2312" panose="02010609030101010101" pitchFamily="49" charset="-122"/>
              </a:rPr>
              <a:t>【</a:t>
            </a:r>
            <a:r>
              <a:rPr lang="zh-CN" altLang="en-US" sz="1400" b="1" dirty="0">
                <a:solidFill>
                  <a:srgbClr val="00B0F0"/>
                </a:solidFill>
                <a:latin typeface="仿宋_GB2312" panose="02010609030101010101" pitchFamily="49" charset="-122"/>
                <a:ea typeface="仿宋_GB2312" panose="02010609030101010101" pitchFamily="49" charset="-122"/>
              </a:rPr>
              <a:t>原声</a:t>
            </a:r>
            <a:r>
              <a:rPr lang="en-US" altLang="zh-CN" sz="1400" b="1" dirty="0" smtClean="0">
                <a:solidFill>
                  <a:srgbClr val="00B0F0"/>
                </a:solidFill>
                <a:latin typeface="仿宋_GB2312" panose="02010609030101010101" pitchFamily="49" charset="-122"/>
                <a:ea typeface="仿宋_GB2312" panose="02010609030101010101" pitchFamily="49" charset="-122"/>
              </a:rPr>
              <a:t>】</a:t>
            </a:r>
            <a:r>
              <a:rPr lang="zh-CN" altLang="en-US" sz="1400" b="1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中共</a:t>
            </a:r>
            <a:r>
              <a:rPr lang="zh-CN" altLang="en-US" sz="14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十九大描绘了我国发展今后</a:t>
            </a:r>
            <a:r>
              <a:rPr lang="en-US" altLang="zh-CN" sz="14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30</a:t>
            </a:r>
            <a:r>
              <a:rPr lang="zh-CN" altLang="en-US" sz="14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多年的美好蓝图。九层之台，起于累土。要把这个蓝图变为现实，必须不驰于空想、不骛于虚声，一步一个脚印，踏踏实实干好工作。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904598" y="2057235"/>
            <a:ext cx="3475714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b="1" dirty="0">
                <a:solidFill>
                  <a:srgbClr val="00B0F0"/>
                </a:solidFill>
                <a:latin typeface="仿宋_GB2312" panose="02010609030101010101" pitchFamily="49" charset="-122"/>
                <a:ea typeface="仿宋_GB2312" panose="02010609030101010101" pitchFamily="49" charset="-122"/>
              </a:rPr>
              <a:t>【</a:t>
            </a:r>
            <a:r>
              <a:rPr lang="zh-CN" altLang="en-US" sz="1400" b="1" dirty="0">
                <a:solidFill>
                  <a:srgbClr val="00B0F0"/>
                </a:solidFill>
                <a:latin typeface="仿宋_GB2312" panose="02010609030101010101" pitchFamily="49" charset="-122"/>
                <a:ea typeface="仿宋_GB2312" panose="02010609030101010101" pitchFamily="49" charset="-122"/>
              </a:rPr>
              <a:t>原声</a:t>
            </a:r>
            <a:r>
              <a:rPr lang="en-US" altLang="zh-CN" sz="1400" b="1" dirty="0" smtClean="0">
                <a:solidFill>
                  <a:srgbClr val="00B0F0"/>
                </a:solidFill>
                <a:latin typeface="仿宋_GB2312" panose="02010609030101010101" pitchFamily="49" charset="-122"/>
                <a:ea typeface="仿宋_GB2312" panose="02010609030101010101" pitchFamily="49" charset="-122"/>
              </a:rPr>
              <a:t>】</a:t>
            </a:r>
            <a:r>
              <a:rPr lang="zh-CN" altLang="en-US" sz="1400" b="1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我们</a:t>
            </a:r>
            <a:r>
              <a:rPr lang="zh-CN" altLang="en-US" sz="14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要以庆祝改革开放</a:t>
            </a:r>
            <a:r>
              <a:rPr lang="en-US" altLang="zh-CN" sz="14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40</a:t>
            </a:r>
            <a:r>
              <a:rPr lang="zh-CN" altLang="en-US" sz="14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周年为契机，逢山开路，遇水架桥，将改革进行到底。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904598" y="3362176"/>
            <a:ext cx="3475714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b="1" dirty="0">
                <a:solidFill>
                  <a:srgbClr val="00B0F0"/>
                </a:solidFill>
                <a:latin typeface="仿宋_GB2312" panose="02010609030101010101" pitchFamily="49" charset="-122"/>
                <a:ea typeface="仿宋_GB2312" panose="02010609030101010101" pitchFamily="49" charset="-122"/>
              </a:rPr>
              <a:t>【</a:t>
            </a:r>
            <a:r>
              <a:rPr lang="zh-CN" altLang="en-US" sz="1400" b="1" dirty="0">
                <a:solidFill>
                  <a:srgbClr val="00B0F0"/>
                </a:solidFill>
                <a:latin typeface="仿宋_GB2312" panose="02010609030101010101" pitchFamily="49" charset="-122"/>
                <a:ea typeface="仿宋_GB2312" panose="02010609030101010101" pitchFamily="49" charset="-122"/>
              </a:rPr>
              <a:t>原声</a:t>
            </a:r>
            <a:r>
              <a:rPr lang="en-US" altLang="zh-CN" sz="1400" b="1" dirty="0" smtClean="0">
                <a:solidFill>
                  <a:srgbClr val="00B0F0"/>
                </a:solidFill>
                <a:latin typeface="仿宋_GB2312" panose="02010609030101010101" pitchFamily="49" charset="-122"/>
                <a:ea typeface="仿宋_GB2312" panose="02010609030101010101" pitchFamily="49" charset="-122"/>
              </a:rPr>
              <a:t>】</a:t>
            </a:r>
            <a:r>
              <a:rPr lang="en-US" altLang="zh-CN" sz="1400" b="1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2018</a:t>
            </a:r>
            <a:r>
              <a:rPr lang="zh-CN" altLang="en-US" sz="14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年，我们将迎来改革开放</a:t>
            </a:r>
            <a:r>
              <a:rPr lang="en-US" altLang="zh-CN" sz="14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40</a:t>
            </a:r>
            <a:r>
              <a:rPr lang="zh-CN" altLang="en-US" sz="14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周年。改革开放是当代中国发展进步的必由之路，是实现中国梦的必由之路。</a:t>
            </a:r>
          </a:p>
        </p:txBody>
      </p:sp>
    </p:spTree>
    <p:extLst>
      <p:ext uri="{BB962C8B-B14F-4D97-AF65-F5344CB8AC3E}">
        <p14:creationId xmlns:p14="http://schemas.microsoft.com/office/powerpoint/2010/main" val="1674338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64" y="0"/>
            <a:ext cx="9154864" cy="51435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032" y="397322"/>
            <a:ext cx="3672629" cy="403244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140173" y="361504"/>
            <a:ext cx="309612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b="1" dirty="0">
                <a:solidFill>
                  <a:srgbClr val="00B0F0"/>
                </a:solidFill>
                <a:latin typeface="仿宋_GB2312" panose="02010609030101010101" pitchFamily="49" charset="-122"/>
                <a:ea typeface="仿宋_GB2312" panose="02010609030101010101" pitchFamily="49" charset="-122"/>
              </a:rPr>
              <a:t>【</a:t>
            </a:r>
            <a:r>
              <a:rPr lang="zh-CN" altLang="en-US" sz="1400" b="1" dirty="0">
                <a:solidFill>
                  <a:srgbClr val="00B0F0"/>
                </a:solidFill>
                <a:latin typeface="仿宋_GB2312" panose="02010609030101010101" pitchFamily="49" charset="-122"/>
                <a:ea typeface="仿宋_GB2312" panose="02010609030101010101" pitchFamily="49" charset="-122"/>
              </a:rPr>
              <a:t>原声</a:t>
            </a:r>
            <a:r>
              <a:rPr lang="en-US" altLang="zh-CN" sz="1400" b="1" dirty="0" smtClean="0">
                <a:solidFill>
                  <a:srgbClr val="00B0F0"/>
                </a:solidFill>
                <a:latin typeface="仿宋_GB2312" panose="02010609030101010101" pitchFamily="49" charset="-122"/>
                <a:ea typeface="仿宋_GB2312" panose="02010609030101010101" pitchFamily="49" charset="-122"/>
              </a:rPr>
              <a:t>】</a:t>
            </a:r>
            <a:r>
              <a:rPr lang="zh-CN" altLang="en-US" sz="1400" b="1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我们</a:t>
            </a:r>
            <a:r>
              <a:rPr lang="zh-CN" altLang="en-US" sz="14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的民生工作还有不少不如人意的地方，这就要求我们增强使命感和责任感，把为人民造福的事情真正办好办实。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140173" y="2653864"/>
            <a:ext cx="3096123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b="1" dirty="0">
                <a:solidFill>
                  <a:srgbClr val="00B0F0"/>
                </a:solidFill>
                <a:latin typeface="仿宋_GB2312" panose="02010609030101010101" pitchFamily="49" charset="-122"/>
                <a:ea typeface="仿宋_GB2312" panose="02010609030101010101" pitchFamily="49" charset="-122"/>
              </a:rPr>
              <a:t>【</a:t>
            </a:r>
            <a:r>
              <a:rPr lang="zh-CN" altLang="en-US" sz="1400" b="1" dirty="0">
                <a:solidFill>
                  <a:srgbClr val="00B0F0"/>
                </a:solidFill>
                <a:latin typeface="仿宋_GB2312" panose="02010609030101010101" pitchFamily="49" charset="-122"/>
                <a:ea typeface="仿宋_GB2312" panose="02010609030101010101" pitchFamily="49" charset="-122"/>
              </a:rPr>
              <a:t>原声</a:t>
            </a:r>
            <a:r>
              <a:rPr lang="en-US" altLang="zh-CN" sz="1400" b="1" dirty="0" smtClean="0">
                <a:solidFill>
                  <a:srgbClr val="00B0F0"/>
                </a:solidFill>
                <a:latin typeface="仿宋_GB2312" panose="02010609030101010101" pitchFamily="49" charset="-122"/>
                <a:ea typeface="仿宋_GB2312" panose="02010609030101010101" pitchFamily="49" charset="-122"/>
              </a:rPr>
              <a:t>】</a:t>
            </a:r>
            <a:r>
              <a:rPr lang="zh-CN" altLang="en-US" sz="1400" b="1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各级党委</a:t>
            </a:r>
            <a:r>
              <a:rPr lang="zh-CN" altLang="en-US" sz="14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、政府和干部要把老百姓的安危冷暖时刻放在心上，以造福人民为最大政绩，想群众之所想，急群众之所急，让人民生活更加幸福美满。</a:t>
            </a:r>
          </a:p>
        </p:txBody>
      </p:sp>
    </p:spTree>
    <p:extLst>
      <p:ext uri="{BB962C8B-B14F-4D97-AF65-F5344CB8AC3E}">
        <p14:creationId xmlns:p14="http://schemas.microsoft.com/office/powerpoint/2010/main" val="3144920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64" y="0"/>
            <a:ext cx="9154864" cy="51435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2172432" y="123478"/>
            <a:ext cx="4728840" cy="4185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2800" b="1" dirty="0">
                <a:solidFill>
                  <a:schemeClr val="accent1">
                    <a:lumMod val="75000"/>
                  </a:schemeClr>
                </a:solidFill>
                <a:latin typeface="汉仪方隶简" panose="02010604000101010101" pitchFamily="2" charset="-122"/>
                <a:ea typeface="汉仪方隶简" panose="02010604000101010101" pitchFamily="2" charset="-122"/>
              </a:rPr>
              <a:t>编者语</a:t>
            </a:r>
            <a:r>
              <a:rPr lang="zh-CN" altLang="en-US" sz="2800" b="1" dirty="0" smtClean="0">
                <a:solidFill>
                  <a:schemeClr val="accent1">
                    <a:lumMod val="75000"/>
                  </a:schemeClr>
                </a:solidFill>
                <a:latin typeface="汉仪方隶简" panose="02010604000101010101" pitchFamily="2" charset="-122"/>
                <a:ea typeface="汉仪方隶简" panose="02010604000101010101" pitchFamily="2" charset="-122"/>
              </a:rPr>
              <a:t>：</a:t>
            </a:r>
          </a:p>
          <a:p>
            <a:pPr>
              <a:lnSpc>
                <a:spcPct val="150000"/>
              </a:lnSpc>
            </a:pPr>
            <a:r>
              <a:rPr lang="en-US" altLang="zh-CN" b="1" dirty="0" smtClean="0">
                <a:solidFill>
                  <a:schemeClr val="accent6">
                    <a:lumMod val="75000"/>
                  </a:schemeClr>
                </a:solidFill>
                <a:latin typeface="方正楷体_GBK" panose="03000509000000000000" pitchFamily="65" charset="-122"/>
                <a:ea typeface="方正楷体_GBK" panose="03000509000000000000" pitchFamily="65" charset="-122"/>
              </a:rPr>
              <a:t>      </a:t>
            </a:r>
            <a:r>
              <a:rPr lang="zh-CN" altLang="zh-CN" sz="2000" b="1" dirty="0" smtClean="0">
                <a:solidFill>
                  <a:schemeClr val="accent6">
                    <a:lumMod val="75000"/>
                  </a:schemeClr>
                </a:solidFill>
                <a:latin typeface="方正楷体_GBK" panose="03000509000000000000" pitchFamily="65" charset="-122"/>
                <a:ea typeface="方正楷体_GBK" panose="03000509000000000000" pitchFamily="65" charset="-122"/>
              </a:rPr>
              <a:t>总结过去，我们有成绩有收获，也有缺点和不足。展望未来，挑战仍在，我们要立足本职，爱岗敬业、用心做事、攻坚克难。</a:t>
            </a:r>
          </a:p>
          <a:p>
            <a:pPr>
              <a:lnSpc>
                <a:spcPct val="150000"/>
              </a:lnSpc>
            </a:pPr>
            <a:r>
              <a:rPr lang="en-US" altLang="zh-CN" sz="2000" b="1" dirty="0" smtClean="0">
                <a:solidFill>
                  <a:schemeClr val="accent6">
                    <a:lumMod val="75000"/>
                  </a:schemeClr>
                </a:solidFill>
                <a:latin typeface="方正楷体_GBK" panose="03000509000000000000" pitchFamily="65" charset="-122"/>
                <a:ea typeface="方正楷体_GBK" panose="03000509000000000000" pitchFamily="65" charset="-122"/>
              </a:rPr>
              <a:t>    2018</a:t>
            </a:r>
            <a:r>
              <a:rPr lang="zh-CN" altLang="zh-CN" sz="2000" b="1" dirty="0" smtClean="0">
                <a:solidFill>
                  <a:schemeClr val="accent6">
                    <a:lumMod val="75000"/>
                  </a:schemeClr>
                </a:solidFill>
                <a:latin typeface="方正楷体_GBK" panose="03000509000000000000" pitchFamily="65" charset="-122"/>
                <a:ea typeface="方正楷体_GBK" panose="03000509000000000000" pitchFamily="65" charset="-122"/>
              </a:rPr>
              <a:t>，我们一起加油，相信阳光人进取拼搏的工作精神、勇往直前的工作干劲，定会早日迎来公司灿烂辉煌的明天！</a:t>
            </a:r>
          </a:p>
        </p:txBody>
      </p:sp>
    </p:spTree>
    <p:extLst>
      <p:ext uri="{BB962C8B-B14F-4D97-AF65-F5344CB8AC3E}">
        <p14:creationId xmlns:p14="http://schemas.microsoft.com/office/powerpoint/2010/main" val="858479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3" descr="C:\Users\Administrator\Desktop\捕获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4" name="矩形 2"/>
          <p:cNvSpPr>
            <a:spLocks noChangeArrowheads="1"/>
          </p:cNvSpPr>
          <p:nvPr/>
        </p:nvSpPr>
        <p:spPr bwMode="auto">
          <a:xfrm>
            <a:off x="107950" y="4300538"/>
            <a:ext cx="2063361" cy="584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28" tIns="45714" rIns="91428" bIns="45714">
            <a:spAutoFit/>
          </a:bodyPr>
          <a:lstStyle/>
          <a:p>
            <a:r>
              <a:rPr lang="en-US" altLang="zh-CN" sz="3200" b="1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2018-1-2</a:t>
            </a:r>
            <a:endParaRPr lang="zh-CN" altLang="en-US" sz="3200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电子报第五十五期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电子报第五十五期</Template>
  <TotalTime>173</TotalTime>
  <Words>477</Words>
  <Application>Microsoft Office PowerPoint</Application>
  <PresentationFormat>全屏显示(16:9)</PresentationFormat>
  <Paragraphs>18</Paragraphs>
  <Slides>9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9" baseType="lpstr">
      <vt:lpstr>Arial</vt:lpstr>
      <vt:lpstr>宋体</vt:lpstr>
      <vt:lpstr>华文行楷</vt:lpstr>
      <vt:lpstr>微软雅黑</vt:lpstr>
      <vt:lpstr>汉仪方隶简</vt:lpstr>
      <vt:lpstr>华文中宋</vt:lpstr>
      <vt:lpstr>仿宋_GB2312</vt:lpstr>
      <vt:lpstr>Calibri</vt:lpstr>
      <vt:lpstr>方正楷体_GBK</vt:lpstr>
      <vt:lpstr>电子报第五十五期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sunnyenergy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ydq002</dc:creator>
  <cp:lastModifiedBy>ydq002</cp:lastModifiedBy>
  <cp:revision>29</cp:revision>
  <dcterms:created xsi:type="dcterms:W3CDTF">2018-01-02T01:10:25Z</dcterms:created>
  <dcterms:modified xsi:type="dcterms:W3CDTF">2018-01-02T05:15:04Z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2052-10.1.0.7022</vt:lpwstr>
  </property>
</Properties>
</file>