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89" r:id="rId2"/>
    <p:sldId id="290" r:id="rId3"/>
    <p:sldId id="292" r:id="rId4"/>
    <p:sldId id="293" r:id="rId5"/>
    <p:sldId id="294" r:id="rId6"/>
    <p:sldId id="291" r:id="rId7"/>
  </p:sldIdLst>
  <p:sldSz cx="9144000" cy="5143500" type="screen16x9"/>
  <p:notesSz cx="6834188" cy="9979025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微软雅黑" panose="020B0503020204020204" pitchFamily="34" charset="-122"/>
      <p:regular r:id="rId13"/>
      <p:bold r:id="rId14"/>
    </p:embeddedFont>
    <p:embeddedFont>
      <p:font typeface="华文行楷" panose="02010800040101010101" pitchFamily="2" charset="-122"/>
      <p:regular r:id="rId15"/>
    </p:embeddedFont>
    <p:embeddedFont>
      <p:font typeface="华文中宋" panose="02010600040101010101" pitchFamily="2" charset="-122"/>
      <p:regular r:id="rId16"/>
    </p:embeddedFont>
    <p:embeddedFont>
      <p:font typeface="仿宋_GB2312" panose="02010609030101010101" pitchFamily="49" charset="-122"/>
      <p:regular r:id="rId17"/>
    </p:embeddedFont>
    <p:embeddedFont>
      <p:font typeface="黑体" panose="02010600030101010101" pitchFamily="2" charset="-122"/>
      <p:regular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270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a typeface="宋体" pitchFamily="2" charset="-122"/>
              </a:defRPr>
            </a:lvl1pPr>
          </a:lstStyle>
          <a:p>
            <a:pPr>
              <a:defRPr/>
            </a:pPr>
            <a:fld id="{C7D37834-5558-4B61-B96C-ACB88DCC68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028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64B0F-83E7-438C-8089-706D889DC42F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C5B95-F1E6-4947-A269-6BE3B6921A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82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8CB7B-C8ED-4D99-B94F-29E1499220B4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9AF5E-71A4-4C49-8BBA-7AE4BDA2D3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66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B058-BCF6-4DFF-AAC3-F70886C2F1BB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80F09-05E2-4F6B-9B46-B187E4592B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43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D985B-C2C4-4682-ADEE-37C2B471F857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C4FF2-89BE-48EE-80AD-DC2E7CF777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9592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78622-6D52-40A2-BF30-33EC5E928EC1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62663-9D88-4ACE-935A-636CE9FEEB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679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849D1-B4D8-4BCF-92DE-491EBCF83122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8287-2BC4-4AA2-8AC9-1D994C3A748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431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40424-7CF0-420B-B72F-38D97B3A8E34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19738-E47E-4871-A390-84AF733D04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80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116B6-786F-4BC9-9541-014434B9029D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4293-1136-44F1-A404-132A178FCC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50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10A8-A75C-4A46-BD52-3E582BACB596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FFD24-EE25-4A83-9DC6-E469F0C06D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834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8830-FE99-44E7-A614-8872071DA35B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DCB96-1E24-4069-965C-B6E0999F41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616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24E6F-8959-40BD-9177-D6ABAFEB3AE8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4C883-5794-4277-85DF-F011FAF176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092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2459068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2018-4-12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7BA28ED4-12B9-4590-A4D8-BFE948FF31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503260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第十五期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635375" y="3303588"/>
            <a:ext cx="5230813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帮急解难效果好，创新改造手艺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高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itchFamily="2" charset="-122"/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itchFamily="2" charset="-122"/>
              </a:rPr>
              <a:t>03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792163" y="771525"/>
            <a:ext cx="75596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今年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月份，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硅片公司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生产、技术、设备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管理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部共同探讨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了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关于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“如何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降低人工翻转方棒对硅片质量影响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”的议题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，经研究讨论生产部提出制作自动翻棒车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的想法，并委托设备管理部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技改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小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组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完成，由于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当时没有多余的下棒车可用来进行改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造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技改小组的安清林、刘壮、张洪军就找来了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废弃的下棒车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，又利用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三个晚上的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时间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赶制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完成了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设计图纸，参考多方意见，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最终完善了改造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方案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。</a:t>
            </a: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    翻棒车的改造过程是高效、创新、精细的代名词，从废旧的下棒车除锈、抛光处理，到工件板的组装，再到电机和减速机的匹配。在这个过程中，从无到有，他们克服一项又一项困难，通过对旧物的改造，最终完成了自动翻棒车的制作。</a:t>
            </a:r>
          </a:p>
        </p:txBody>
      </p:sp>
      <p:sp>
        <p:nvSpPr>
          <p:cNvPr id="2" name="矩形 1"/>
          <p:cNvSpPr/>
          <p:nvPr/>
        </p:nvSpPr>
        <p:spPr>
          <a:xfrm>
            <a:off x="2171700" y="309563"/>
            <a:ext cx="48006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帮急解难效果好，创新改造手艺高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矩形 2"/>
          <p:cNvSpPr>
            <a:spLocks noChangeArrowheads="1"/>
          </p:cNvSpPr>
          <p:nvPr/>
        </p:nvSpPr>
        <p:spPr bwMode="auto">
          <a:xfrm>
            <a:off x="719138" y="295275"/>
            <a:ext cx="7705725" cy="403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latin typeface="仿宋_GB2312" pitchFamily="49" charset="-122"/>
                <a:ea typeface="仿宋_GB2312" pitchFamily="49" charset="-122"/>
              </a:rPr>
              <a:t>    改造前，人工翻棒劳动强度大、效率低并易造成硅棒损伤，影响产品质量。改造后，</a:t>
            </a:r>
            <a:r>
              <a:rPr lang="zh-CN" altLang="zh-CN" sz="1600" b="1" dirty="0">
                <a:latin typeface="仿宋_GB2312" pitchFamily="49" charset="-122"/>
                <a:ea typeface="仿宋_GB2312" pitchFamily="49" charset="-122"/>
              </a:rPr>
              <a:t>自动翻棒车可</a:t>
            </a: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360</a:t>
            </a:r>
            <a:r>
              <a:rPr lang="zh-CN" altLang="zh-CN" sz="1600" b="1" dirty="0">
                <a:latin typeface="仿宋_GB2312" pitchFamily="49" charset="-122"/>
                <a:ea typeface="仿宋_GB2312" pitchFamily="49" charset="-122"/>
              </a:rPr>
              <a:t>°旋转，同时装有两个限位开关，分别在两侧翻转过程中</a:t>
            </a: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180</a:t>
            </a:r>
            <a:r>
              <a:rPr lang="zh-CN" altLang="zh-CN" sz="1600" b="1" dirty="0">
                <a:latin typeface="仿宋_GB2312" pitchFamily="49" charset="-122"/>
                <a:ea typeface="仿宋_GB2312" pitchFamily="49" charset="-122"/>
              </a:rPr>
              <a:t>°时自行停止，操作简单，性能安全可靠。</a:t>
            </a:r>
          </a:p>
          <a:p>
            <a:pPr>
              <a:lnSpc>
                <a:spcPct val="200000"/>
              </a:lnSpc>
            </a:pPr>
            <a:r>
              <a:rPr lang="zh-CN" altLang="zh-CN" sz="1600" b="1" dirty="0">
                <a:latin typeface="仿宋_GB2312" pitchFamily="49" charset="-122"/>
                <a:ea typeface="仿宋_GB2312" pitchFamily="49" charset="-122"/>
              </a:rPr>
              <a:t>    自动翻棒车的投入使用，实现了一名员工即可完成粘棒工作的设想，极大的减少了切片辅操的工作量，降低了方棒表面划伤的概率，可以更有效控制</a:t>
            </a: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R</a:t>
            </a:r>
            <a:r>
              <a:rPr lang="zh-CN" altLang="zh-CN" sz="1600" b="1" dirty="0">
                <a:latin typeface="仿宋_GB2312" pitchFamily="49" charset="-122"/>
                <a:ea typeface="仿宋_GB2312" pitchFamily="49" charset="-122"/>
              </a:rPr>
              <a:t>角崩边等硅片质量问题，</a:t>
            </a:r>
            <a:r>
              <a:rPr lang="zh-CN" altLang="en-US" sz="1600" b="1" dirty="0">
                <a:latin typeface="仿宋_GB2312" pitchFamily="49" charset="-122"/>
                <a:ea typeface="仿宋_GB2312" pitchFamily="49" charset="-122"/>
              </a:rPr>
              <a:t>维修技改小组员工的辛苦付出赢得了切片员工的高度赞誉。本次技术改造是硅片公司“全员降成本”行动的具体体现，员工们</a:t>
            </a:r>
            <a:r>
              <a:rPr lang="zh-CN" altLang="en-US" sz="1600" b="1" dirty="0">
                <a:latin typeface="仿宋_GB2312" pitchFamily="49" charset="-122"/>
                <a:ea typeface="仿宋_GB2312" pitchFamily="49" charset="-122"/>
                <a:sym typeface="黑体" pitchFamily="2" charset="-122"/>
              </a:rPr>
              <a:t>如火的</a:t>
            </a:r>
            <a:r>
              <a:rPr lang="zh-CN" altLang="zh-CN" sz="1600" b="1" dirty="0">
                <a:latin typeface="仿宋_GB2312" pitchFamily="49" charset="-122"/>
                <a:ea typeface="仿宋_GB2312" pitchFamily="49" charset="-122"/>
                <a:sym typeface="黑体" pitchFamily="2" charset="-122"/>
              </a:rPr>
              <a:t>热情</a:t>
            </a:r>
            <a:r>
              <a:rPr lang="zh-CN" altLang="en-US" sz="1600" b="1" dirty="0">
                <a:latin typeface="仿宋_GB2312" pitchFamily="49" charset="-122"/>
                <a:ea typeface="仿宋_GB2312" pitchFamily="49" charset="-122"/>
                <a:sym typeface="黑体" pitchFamily="2" charset="-122"/>
              </a:rPr>
              <a:t>和干劲、强烈的责任心和使命感</a:t>
            </a:r>
            <a:r>
              <a:rPr lang="zh-CN" altLang="zh-CN" sz="1600" b="1" dirty="0">
                <a:latin typeface="仿宋_GB2312" pitchFamily="49" charset="-122"/>
                <a:ea typeface="仿宋_GB2312" pitchFamily="49" charset="-122"/>
                <a:sym typeface="黑体" pitchFamily="2" charset="-122"/>
              </a:rPr>
              <a:t>，</a:t>
            </a:r>
            <a:r>
              <a:rPr lang="zh-CN" altLang="en-US" sz="1600" b="1" dirty="0">
                <a:latin typeface="仿宋_GB2312" pitchFamily="49" charset="-122"/>
                <a:ea typeface="仿宋_GB2312" pitchFamily="49" charset="-122"/>
                <a:sym typeface="黑体" pitchFamily="2" charset="-122"/>
              </a:rPr>
              <a:t>不断进取</a:t>
            </a:r>
            <a:r>
              <a:rPr lang="zh-CN" altLang="en-US" sz="1600" b="1" dirty="0">
                <a:latin typeface="仿宋_GB2312" pitchFamily="49" charset="-122"/>
                <a:ea typeface="仿宋_GB2312" pitchFamily="49" charset="-122"/>
              </a:rPr>
              <a:t>、奋勇争先的精神在工作岗位上熠熠闪光</a:t>
            </a: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......</a:t>
            </a:r>
          </a:p>
        </p:txBody>
      </p:sp>
      <p:sp>
        <p:nvSpPr>
          <p:cNvPr id="2" name="矩形 1"/>
          <p:cNvSpPr/>
          <p:nvPr/>
        </p:nvSpPr>
        <p:spPr>
          <a:xfrm>
            <a:off x="5652090" y="4443906"/>
            <a:ext cx="2749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​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（初稿提供：生产部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-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吴琼）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2081213" y="4164013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70C0"/>
                </a:solidFill>
                <a:latin typeface="华文行楷" pitchFamily="2" charset="-122"/>
                <a:ea typeface="华文行楷" pitchFamily="2" charset="-122"/>
              </a:rPr>
              <a:t>改造前</a:t>
            </a: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6057900" y="4164013"/>
            <a:ext cx="877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0070C0"/>
                </a:solidFill>
                <a:latin typeface="华文行楷" pitchFamily="2" charset="-122"/>
                <a:ea typeface="华文行楷" pitchFamily="2" charset="-122"/>
              </a:rPr>
              <a:t>改造后</a:t>
            </a:r>
          </a:p>
        </p:txBody>
      </p:sp>
      <p:pic>
        <p:nvPicPr>
          <p:cNvPr id="7173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1247775"/>
            <a:ext cx="34925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1247775"/>
            <a:ext cx="3490912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2018-4-12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电子报第十四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电子报第十四期</Template>
  <TotalTime>3</TotalTime>
  <Words>390</Words>
  <Application>Microsoft Office PowerPoint</Application>
  <PresentationFormat>全屏显示(16:9)</PresentationFormat>
  <Paragraphs>12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Calibri</vt:lpstr>
      <vt:lpstr>宋体</vt:lpstr>
      <vt:lpstr>Arial</vt:lpstr>
      <vt:lpstr>微软雅黑</vt:lpstr>
      <vt:lpstr>华文行楷</vt:lpstr>
      <vt:lpstr>华文中宋</vt:lpstr>
      <vt:lpstr>仿宋_GB2312</vt:lpstr>
      <vt:lpstr>黑体</vt:lpstr>
      <vt:lpstr>电子报第十四期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15</cp:revision>
  <dcterms:created xsi:type="dcterms:W3CDTF">2018-04-08T00:58:00Z</dcterms:created>
  <dcterms:modified xsi:type="dcterms:W3CDTF">2018-04-12T02:46:17Z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