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8"/>
  </p:notesMasterIdLst>
  <p:sldIdLst>
    <p:sldId id="289" r:id="rId2"/>
    <p:sldId id="290" r:id="rId3"/>
    <p:sldId id="293" r:id="rId4"/>
    <p:sldId id="295" r:id="rId5"/>
    <p:sldId id="294" r:id="rId6"/>
    <p:sldId id="291" r:id="rId7"/>
  </p:sldIdLst>
  <p:sldSz cx="9144000" cy="5143500" type="screen16x9"/>
  <p:notesSz cx="6834188" cy="9979025"/>
  <p:embeddedFontLst>
    <p:embeddedFont>
      <p:font typeface="微软雅黑" panose="020B0503020204020204" pitchFamily="34" charset="-122"/>
      <p:regular r:id="rId9"/>
      <p:bold r:id="rId10"/>
    </p:embeddedFont>
    <p:embeddedFont>
      <p:font typeface="华文行楷" panose="02010800040101010101" pitchFamily="2" charset="-122"/>
      <p:regular r:id="rId11"/>
    </p:embeddedFont>
    <p:embeddedFont>
      <p:font typeface="华文中宋" panose="02010600040101010101" pitchFamily="2" charset="-122"/>
      <p:regular r:id="rId12"/>
    </p:embeddedFont>
    <p:embeddedFont>
      <p:font typeface="仿宋_GB2312" panose="02010609030101010101" pitchFamily="49" charset="-122"/>
      <p:regular r:id="rId13"/>
    </p:embeddedFont>
    <p:embeddedFont>
      <p:font typeface="Calibri" panose="020F0502020204030204" pitchFamily="34" charset="0"/>
      <p:regular r:id="rId14"/>
      <p:bold r:id="rId15"/>
      <p:italic r:id="rId16"/>
      <p:boldItalic r:id="rId17"/>
    </p:embeddedFont>
  </p:embeddedFont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9" autoAdjust="0"/>
    <p:restoredTop sz="94556" autoAdjust="0"/>
  </p:normalViewPr>
  <p:slideViewPr>
    <p:cSldViewPr>
      <p:cViewPr>
        <p:scale>
          <a:sx n="75" d="100"/>
          <a:sy n="75" d="100"/>
        </p:scale>
        <p:origin x="-1014" y="-426"/>
      </p:cViewPr>
      <p:guideLst>
        <p:guide orient="horz" pos="1631"/>
        <p:guide pos="2876"/>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defRPr sz="1200" noProof="1">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defRPr sz="1200" noProof="1">
                <a:latin typeface="+mn-lt"/>
                <a:ea typeface="+mn-ea"/>
              </a:defRPr>
            </a:lvl1pPr>
          </a:lstStyle>
          <a:p>
            <a:pPr>
              <a:defRPr/>
            </a:pPr>
            <a:fld id="{CC44A560-0D63-4EC9-AC51-2F1F06603031}" type="datetimeFigureOut">
              <a:rPr lang="zh-CN" altLang="en-US"/>
              <a:t>2018-5-7</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defRPr sz="1200" noProof="1">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defRPr sz="1200" smtClean="0">
                <a:ea typeface="宋体" panose="02010600030101010101" pitchFamily="2" charset="-122"/>
              </a:defRPr>
            </a:lvl1pPr>
          </a:lstStyle>
          <a:p>
            <a:pPr>
              <a:defRPr/>
            </a:pPr>
            <a:fld id="{C7D37834-5558-4B61-B96C-ACB88DCC68B5}" type="slidenum">
              <a:rPr lang="zh-CN" altLang="en-US"/>
              <a:t>‹#›</a:t>
            </a:fld>
            <a:endParaRPr lang="zh-CN" altLang="en-US"/>
          </a:p>
        </p:txBody>
      </p:sp>
    </p:spTree>
    <p:extLst>
      <p:ext uri="{BB962C8B-B14F-4D97-AF65-F5344CB8AC3E}">
        <p14:creationId xmlns:p14="http://schemas.microsoft.com/office/powerpoint/2010/main" val="257519927"/>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03864B0F-83E7-438C-8089-706D889DC42F}" type="datetimeFigureOut">
              <a:rPr lang="zh-CN" altLang="en-US"/>
              <a:t>2018-5-7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67C5B95-F1E6-4947-A269-6BE3B6921AAF}"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0C8CB7B-C8ED-4D99-B94F-29E1499220B4}" type="datetimeFigureOut">
              <a:rPr lang="zh-CN" altLang="en-US"/>
              <a:t>2018-5-7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C99AF5E-71A4-4C49-8BBA-7AE4BDA2D30B}"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35F0B058-BCF6-4DFF-AAC3-F70886C2F1BB}" type="datetimeFigureOut">
              <a:rPr lang="zh-CN" altLang="en-US"/>
              <a:t>2018-5-7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F280F09-05E2-4F6B-9B46-B187E4592BB5}"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AD5D985B-C2C4-4682-ADEE-37C2B471F857}" type="datetimeFigureOut">
              <a:rPr lang="zh-CN" altLang="en-US"/>
              <a:t>2018-5-7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29C4FF2-89BE-48EE-80AD-DC2E7CF77714}"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5D078622-6D52-40A2-BF30-33EC5E928EC1}" type="datetimeFigureOut">
              <a:rPr lang="zh-CN" altLang="en-US"/>
              <a:t>2018-5-7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E5962663-9D88-4ACE-935A-636CE9FEEB44}"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7F7849D1-B4D8-4BCF-92DE-491EBCF83122}" type="datetimeFigureOut">
              <a:rPr lang="zh-CN" altLang="en-US"/>
              <a:t>2018-5-7</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A848287-2BC4-4AA2-8AC9-1D994C3A7480}"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F8E40424-7CF0-420B-B72F-38D97B3A8E34}" type="datetimeFigureOut">
              <a:rPr lang="zh-CN" altLang="en-US"/>
              <a:t>2018-5-7</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32019738-E47E-4871-A390-84AF733D045D}"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4B1116B6-786F-4BC9-9541-014434B9029D}" type="datetimeFigureOut">
              <a:rPr lang="zh-CN" altLang="en-US"/>
              <a:t>2018-5-7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F824293-1136-44F1-A404-132A178FCC01}"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96110A8-A75C-4A46-BD52-3E582BACB596}" type="datetimeFigureOut">
              <a:rPr lang="zh-CN" altLang="en-US"/>
              <a:t>2018-5-7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69FFD24-EE25-4A83-9DC6-E469F0C06D7B}"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72D8830-FE99-44E7-A614-8872071DA35B}" type="datetimeFigureOut">
              <a:rPr lang="zh-CN" altLang="en-US"/>
              <a:t>2018-5-7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51DCB96-1E24-4069-965C-B6E0999F41B5}"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6DF24E6F-8959-40BD-9177-D6ABAFEB3AE8}" type="datetimeFigureOut">
              <a:rPr lang="zh-CN" altLang="en-US"/>
              <a:t>2018-5-7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594C883-5794-4277-85DF-F011FAF17698}"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defRPr sz="1200" noProof="1">
                <a:solidFill>
                  <a:schemeClr val="tx1">
                    <a:tint val="75000"/>
                  </a:schemeClr>
                </a:solidFill>
                <a:latin typeface="+mn-lt"/>
                <a:ea typeface="+mn-ea"/>
              </a:defRPr>
            </a:lvl1pPr>
          </a:lstStyle>
          <a:p>
            <a:pPr>
              <a:defRPr/>
            </a:pPr>
            <a:fld id="{DD8F03B6-7F7A-4CF3-8D17-769173EA18AF}" type="datetimeFigureOut">
              <a:rPr lang="zh-CN" altLang="en-US"/>
              <a:t>2018-5-7</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defRPr sz="1200" noProof="1">
                <a:solidFill>
                  <a:schemeClr val="tx1">
                    <a:tint val="75000"/>
                  </a:schemeClr>
                </a:solidFill>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defRPr sz="1200" smtClean="0">
                <a:solidFill>
                  <a:srgbClr val="898989"/>
                </a:solidFill>
                <a:ea typeface="宋体" panose="02010600030101010101" pitchFamily="2" charset="-122"/>
              </a:defRPr>
            </a:lvl1pPr>
          </a:lstStyle>
          <a:p>
            <a:pPr>
              <a:defRPr/>
            </a:pPr>
            <a:fld id="{7BA28ED4-12B9-4590-A4D8-BFE948FF31BE}"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descr="1e30e924b899a90152ed9a1b16950a7b0308f5c7_副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588"/>
            <a:ext cx="9177338" cy="516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547813" y="1254125"/>
            <a:ext cx="6416675" cy="922338"/>
          </a:xfrm>
          <a:prstGeom prst="rect">
            <a:avLst/>
          </a:prstGeom>
        </p:spPr>
        <p:txBody>
          <a:bodyPr wrap="none" lIns="91428" tIns="45714" rIns="91428" bIns="45714">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503261" y="4307284"/>
            <a:ext cx="3640740" cy="646331"/>
          </a:xfrm>
          <a:prstGeom prst="rect">
            <a:avLst/>
          </a:prstGeom>
          <a:noFill/>
        </p:spPr>
        <p:txBody>
          <a:bodyPr wrap="none">
            <a:spAutoFit/>
          </a:bodyPr>
          <a:lstStyle/>
          <a:p>
            <a:pPr algn="ctr">
              <a:defRPr/>
            </a:pPr>
            <a:r>
              <a:rPr lang="en-US" altLang="zh-CN"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第十九期</a:t>
            </a:r>
            <a:endPar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4139952" y="3304540"/>
            <a:ext cx="4392488" cy="368300"/>
          </a:xfrm>
          <a:prstGeom prst="rect">
            <a:avLst/>
          </a:prstGeom>
          <a:noFill/>
          <a:ln>
            <a:noFill/>
          </a:ln>
        </p:spPr>
        <p:txBody>
          <a:bodyPr wrap="square">
            <a:spAutoFit/>
          </a:bodyPr>
          <a:lstStyle/>
          <a:p>
            <a:pPr algn="ctr">
              <a:defRPr/>
            </a:pP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青工争先锋   岗位齐建功</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a typeface="宋体" panose="0201060003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a typeface="宋体" panose="02010600030101010101" pitchFamily="2" charset="-122"/>
              </a:rPr>
              <a:t>——</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a typeface="宋体" panose="0201060003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a typeface="宋体" panose="02010600030101010101" pitchFamily="2" charset="-122"/>
              </a:rPr>
              <a:t>——  03</a:t>
            </a:r>
            <a:endPar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a typeface="宋体" panose="0201060003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350"/>
            <a:ext cx="9144001" cy="5149850"/>
          </a:xfrm>
          <a:prstGeom prst="rect">
            <a:avLst/>
          </a:prstGeom>
        </p:spPr>
      </p:pic>
      <p:sp>
        <p:nvSpPr>
          <p:cNvPr id="3" name="矩形 2"/>
          <p:cNvSpPr/>
          <p:nvPr/>
        </p:nvSpPr>
        <p:spPr>
          <a:xfrm>
            <a:off x="2552055" y="339502"/>
            <a:ext cx="4008120" cy="521970"/>
          </a:xfrm>
          <a:prstGeom prst="rect">
            <a:avLst/>
          </a:prstGeom>
        </p:spPr>
        <p:txBody>
          <a:bodyPr wrap="none">
            <a:spAutoFit/>
          </a:bodyPr>
          <a:lstStyle/>
          <a:p>
            <a:r>
              <a:rPr lang="zh-CN" altLang="zh-CN" sz="2800" b="1" dirty="0">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青工争</a:t>
            </a:r>
            <a:r>
              <a:rPr lang="zh-CN" altLang="zh-CN" sz="2800" b="1" dirty="0" smtClean="0">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先锋</a:t>
            </a:r>
            <a:r>
              <a:rPr lang="en-US" altLang="zh-CN" sz="2800" b="1" dirty="0" smtClean="0">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  </a:t>
            </a:r>
            <a:r>
              <a:rPr lang="zh-CN" altLang="zh-CN" sz="2800" b="1" dirty="0" smtClean="0">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 </a:t>
            </a:r>
            <a:r>
              <a:rPr lang="zh-CN" altLang="zh-CN" sz="2800" b="1" dirty="0">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岗位齐建功</a:t>
            </a:r>
            <a:endParaRPr lang="zh-CN" altLang="en-US" sz="2800" dirty="0">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
        <p:nvSpPr>
          <p:cNvPr id="4" name="矩形 3"/>
          <p:cNvSpPr/>
          <p:nvPr/>
        </p:nvSpPr>
        <p:spPr>
          <a:xfrm>
            <a:off x="590550" y="1137285"/>
            <a:ext cx="8122920" cy="2306955"/>
          </a:xfrm>
          <a:prstGeom prst="rect">
            <a:avLst/>
          </a:prstGeom>
        </p:spPr>
        <p:txBody>
          <a:bodyPr wrap="square">
            <a:spAutoFit/>
          </a:bodyPr>
          <a:lstStyle/>
          <a:p>
            <a:pPr>
              <a:lnSpc>
                <a:spcPct val="200000"/>
              </a:lnSpc>
            </a:pPr>
            <a:r>
              <a:rPr lang="en-US" altLang="zh-CN"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a:t>
            </a:r>
            <a:r>
              <a:rPr lang="zh-CN"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深入推进锦州团市委关于大力选树和宣传新时代青年典型的活动要求，在“五四”青年节到来之际，集团公司团委在集团内开展了“青年先锋岗</a:t>
            </a:r>
            <a:r>
              <a:rPr lang="en-US"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和“优秀青年员工”评选活动。按照评选方案，经各单位推荐、党支部和团支部初审、评审小组审核，最终评选结果如下：</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350"/>
            <a:ext cx="9144001" cy="5149850"/>
          </a:xfrm>
          <a:prstGeom prst="rect">
            <a:avLst/>
          </a:prstGeom>
        </p:spPr>
      </p:pic>
      <p:graphicFrame>
        <p:nvGraphicFramePr>
          <p:cNvPr id="3" name="表格 2"/>
          <p:cNvGraphicFramePr>
            <a:graphicFrameLocks noGrp="1"/>
          </p:cNvGraphicFramePr>
          <p:nvPr/>
        </p:nvGraphicFramePr>
        <p:xfrm>
          <a:off x="1079610" y="516346"/>
          <a:ext cx="6984777" cy="4104457"/>
        </p:xfrm>
        <a:graphic>
          <a:graphicData uri="http://schemas.openxmlformats.org/drawingml/2006/table">
            <a:tbl>
              <a:tblPr firstRow="1" firstCol="1" bandRow="1">
                <a:tableStyleId>{21E4AEA4-8DFA-4A89-87EB-49C32662AFE0}</a:tableStyleId>
              </a:tblPr>
              <a:tblGrid>
                <a:gridCol w="1049020"/>
                <a:gridCol w="2513965"/>
                <a:gridCol w="3421792"/>
              </a:tblGrid>
              <a:tr h="533532">
                <a:tc>
                  <a:txBody>
                    <a:bodyPr/>
                    <a:lstStyle/>
                    <a:p>
                      <a:pPr algn="ctr">
                        <a:spcAft>
                          <a:spcPts val="0"/>
                        </a:spcAft>
                      </a:pPr>
                      <a:r>
                        <a:rPr lang="zh-CN" sz="1200" kern="0" dirty="0">
                          <a:effectLst/>
                        </a:rPr>
                        <a:t>项目</a:t>
                      </a:r>
                      <a:endParaRPr lang="zh-CN" sz="1000" kern="100" dirty="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所属团支部</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表彰团队</a:t>
                      </a:r>
                      <a:r>
                        <a:rPr lang="en-US" sz="1200" kern="0">
                          <a:effectLst/>
                        </a:rPr>
                        <a:t>/</a:t>
                      </a:r>
                      <a:r>
                        <a:rPr lang="zh-CN" sz="1200" kern="0">
                          <a:effectLst/>
                        </a:rPr>
                        <a:t>个人</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57474">
                <a:tc rowSpan="4">
                  <a:txBody>
                    <a:bodyPr/>
                    <a:lstStyle/>
                    <a:p>
                      <a:pPr algn="ctr">
                        <a:spcAft>
                          <a:spcPts val="0"/>
                        </a:spcAft>
                      </a:pPr>
                      <a:r>
                        <a:rPr lang="zh-CN" sz="1200" kern="0">
                          <a:effectLst/>
                        </a:rPr>
                        <a:t>青</a:t>
                      </a:r>
                      <a:endParaRPr lang="zh-CN" sz="1000" kern="100">
                        <a:effectLst/>
                      </a:endParaRPr>
                    </a:p>
                    <a:p>
                      <a:pPr algn="ctr">
                        <a:spcAft>
                          <a:spcPts val="0"/>
                        </a:spcAft>
                      </a:pPr>
                      <a:r>
                        <a:rPr lang="zh-CN" sz="1200" kern="0">
                          <a:effectLst/>
                        </a:rPr>
                        <a:t>年</a:t>
                      </a:r>
                      <a:endParaRPr lang="zh-CN" sz="1000" kern="100">
                        <a:effectLst/>
                      </a:endParaRPr>
                    </a:p>
                    <a:p>
                      <a:pPr algn="ctr">
                        <a:spcAft>
                          <a:spcPts val="0"/>
                        </a:spcAft>
                      </a:pPr>
                      <a:r>
                        <a:rPr lang="zh-CN" sz="1200" kern="0">
                          <a:effectLst/>
                        </a:rPr>
                        <a:t>先</a:t>
                      </a:r>
                      <a:endParaRPr lang="zh-CN" sz="1000" kern="100">
                        <a:effectLst/>
                      </a:endParaRPr>
                    </a:p>
                    <a:p>
                      <a:pPr algn="ctr">
                        <a:spcAft>
                          <a:spcPts val="0"/>
                        </a:spcAft>
                      </a:pPr>
                      <a:r>
                        <a:rPr lang="zh-CN" sz="1200" kern="0">
                          <a:effectLst/>
                        </a:rPr>
                        <a:t>锋</a:t>
                      </a:r>
                      <a:endParaRPr lang="zh-CN" sz="1000" kern="100">
                        <a:effectLst/>
                      </a:endParaRPr>
                    </a:p>
                    <a:p>
                      <a:pPr algn="ctr">
                        <a:spcAft>
                          <a:spcPts val="0"/>
                        </a:spcAft>
                      </a:pPr>
                      <a:r>
                        <a:rPr lang="zh-CN" sz="1200" kern="0">
                          <a:effectLst/>
                        </a:rPr>
                        <a:t>岗</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硅片公司</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设备部运维团队</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20732">
                <a:tc vMerge="1">
                  <a:txBody>
                    <a:bodyPr/>
                    <a:lstStyle/>
                    <a:p>
                      <a:endParaRPr lang="zh-CN"/>
                    </a:p>
                  </a:txBody>
                  <a:tcPr/>
                </a:tc>
                <a:tc>
                  <a:txBody>
                    <a:bodyPr/>
                    <a:lstStyle/>
                    <a:p>
                      <a:pPr algn="ctr">
                        <a:spcAft>
                          <a:spcPts val="0"/>
                        </a:spcAft>
                      </a:pPr>
                      <a:r>
                        <a:rPr lang="zh-CN" sz="1200" kern="0">
                          <a:effectLst/>
                        </a:rPr>
                        <a:t>电池公司</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生产部二车间</a:t>
                      </a:r>
                      <a:r>
                        <a:rPr lang="en-US" sz="1200" kern="0">
                          <a:effectLst/>
                        </a:rPr>
                        <a:t>B</a:t>
                      </a:r>
                      <a:r>
                        <a:rPr lang="zh-CN" sz="1200" kern="0">
                          <a:effectLst/>
                        </a:rPr>
                        <a:t>段</a:t>
                      </a:r>
                      <a:r>
                        <a:rPr lang="en-US" sz="1200" kern="0">
                          <a:effectLst/>
                        </a:rPr>
                        <a:t>PE</a:t>
                      </a:r>
                      <a:r>
                        <a:rPr lang="zh-CN" sz="1200" kern="0">
                          <a:effectLst/>
                        </a:rPr>
                        <a:t>班组</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13842">
                <a:tc vMerge="1">
                  <a:txBody>
                    <a:bodyPr/>
                    <a:lstStyle/>
                    <a:p>
                      <a:endParaRPr lang="zh-CN"/>
                    </a:p>
                  </a:txBody>
                  <a:tcPr/>
                </a:tc>
                <a:tc>
                  <a:txBody>
                    <a:bodyPr/>
                    <a:lstStyle/>
                    <a:p>
                      <a:pPr algn="ctr">
                        <a:spcAft>
                          <a:spcPts val="0"/>
                        </a:spcAft>
                      </a:pPr>
                      <a:r>
                        <a:rPr lang="zh-CN" sz="1200" kern="0">
                          <a:effectLst/>
                        </a:rPr>
                        <a:t>组件公司</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技术部</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19200">
                <a:tc vMerge="1">
                  <a:txBody>
                    <a:bodyPr/>
                    <a:lstStyle/>
                    <a:p>
                      <a:endParaRPr lang="zh-CN"/>
                    </a:p>
                  </a:txBody>
                  <a:tcPr/>
                </a:tc>
                <a:tc>
                  <a:txBody>
                    <a:bodyPr/>
                    <a:lstStyle/>
                    <a:p>
                      <a:pPr algn="ctr">
                        <a:spcAft>
                          <a:spcPts val="0"/>
                        </a:spcAft>
                      </a:pPr>
                      <a:r>
                        <a:rPr lang="zh-CN" sz="1200" kern="0">
                          <a:effectLst/>
                        </a:rPr>
                        <a:t>机关</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办公室管理团队</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409525">
                <a:tc rowSpan="6">
                  <a:txBody>
                    <a:bodyPr/>
                    <a:lstStyle/>
                    <a:p>
                      <a:pPr algn="ctr">
                        <a:spcAft>
                          <a:spcPts val="0"/>
                        </a:spcAft>
                      </a:pPr>
                      <a:r>
                        <a:rPr lang="zh-CN" sz="1200" kern="0" dirty="0">
                          <a:effectLst/>
                        </a:rPr>
                        <a:t>优</a:t>
                      </a:r>
                      <a:endParaRPr lang="zh-CN" sz="1000" kern="100" dirty="0">
                        <a:effectLst/>
                      </a:endParaRPr>
                    </a:p>
                    <a:p>
                      <a:pPr algn="ctr">
                        <a:spcAft>
                          <a:spcPts val="0"/>
                        </a:spcAft>
                      </a:pPr>
                      <a:r>
                        <a:rPr lang="zh-CN" sz="1200" kern="0" dirty="0">
                          <a:effectLst/>
                        </a:rPr>
                        <a:t>秀</a:t>
                      </a:r>
                      <a:endParaRPr lang="zh-CN" sz="1000" kern="100" dirty="0">
                        <a:effectLst/>
                      </a:endParaRPr>
                    </a:p>
                    <a:p>
                      <a:pPr algn="ctr">
                        <a:spcAft>
                          <a:spcPts val="0"/>
                        </a:spcAft>
                      </a:pPr>
                      <a:r>
                        <a:rPr lang="zh-CN" sz="1200" kern="0" dirty="0">
                          <a:effectLst/>
                        </a:rPr>
                        <a:t>青</a:t>
                      </a:r>
                      <a:endParaRPr lang="zh-CN" sz="1000" kern="100" dirty="0">
                        <a:effectLst/>
                      </a:endParaRPr>
                    </a:p>
                    <a:p>
                      <a:pPr algn="ctr">
                        <a:spcAft>
                          <a:spcPts val="0"/>
                        </a:spcAft>
                      </a:pPr>
                      <a:r>
                        <a:rPr lang="zh-CN" sz="1200" kern="0" dirty="0">
                          <a:effectLst/>
                        </a:rPr>
                        <a:t>年</a:t>
                      </a:r>
                      <a:endParaRPr lang="zh-CN" sz="1000" kern="100" dirty="0">
                        <a:effectLst/>
                      </a:endParaRPr>
                    </a:p>
                    <a:p>
                      <a:pPr algn="ctr">
                        <a:spcAft>
                          <a:spcPts val="0"/>
                        </a:spcAft>
                      </a:pPr>
                      <a:r>
                        <a:rPr lang="zh-CN" sz="1200" kern="0" dirty="0">
                          <a:effectLst/>
                        </a:rPr>
                        <a:t>员</a:t>
                      </a:r>
                      <a:endParaRPr lang="zh-CN" sz="1000" kern="100" dirty="0">
                        <a:effectLst/>
                      </a:endParaRPr>
                    </a:p>
                    <a:p>
                      <a:pPr algn="ctr">
                        <a:spcAft>
                          <a:spcPts val="0"/>
                        </a:spcAft>
                      </a:pPr>
                      <a:r>
                        <a:rPr lang="zh-CN" sz="1200" kern="0" dirty="0">
                          <a:effectLst/>
                        </a:rPr>
                        <a:t>工</a:t>
                      </a:r>
                      <a:endParaRPr lang="zh-CN" sz="1000" kern="100" dirty="0">
                        <a:effectLst/>
                        <a:latin typeface="Calibri" panose="020F0502020204030204"/>
                        <a:ea typeface="宋体" panose="02010600030101010101" pitchFamily="2" charset="-122"/>
                        <a:cs typeface="Times New Roman" panose="02020603050405020304"/>
                      </a:endParaRPr>
                    </a:p>
                  </a:txBody>
                  <a:tcPr marL="68401" marR="68401" marT="0" marB="0" anchor="ctr"/>
                </a:tc>
                <a:tc rowSpan="2">
                  <a:txBody>
                    <a:bodyPr/>
                    <a:lstStyle/>
                    <a:p>
                      <a:pPr algn="ctr">
                        <a:spcAft>
                          <a:spcPts val="0"/>
                        </a:spcAft>
                      </a:pPr>
                      <a:r>
                        <a:rPr lang="zh-CN" sz="1200" kern="0">
                          <a:effectLst/>
                        </a:rPr>
                        <a:t>硅片公司</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生产部切片主操工李健</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28386">
                <a:tc vMerge="1">
                  <a:txBody>
                    <a:bodyPr/>
                    <a:lstStyle/>
                    <a:p>
                      <a:endParaRPr lang="zh-CN"/>
                    </a:p>
                  </a:txBody>
                  <a:tcPr/>
                </a:tc>
                <a:tc vMerge="1">
                  <a:txBody>
                    <a:bodyPr/>
                    <a:lstStyle/>
                    <a:p>
                      <a:endParaRPr lang="zh-CN"/>
                    </a:p>
                  </a:txBody>
                  <a:tcPr/>
                </a:tc>
                <a:tc>
                  <a:txBody>
                    <a:bodyPr/>
                    <a:lstStyle/>
                    <a:p>
                      <a:pPr algn="ctr">
                        <a:spcAft>
                          <a:spcPts val="0"/>
                        </a:spcAft>
                      </a:pPr>
                      <a:r>
                        <a:rPr lang="zh-CN" sz="1200" kern="0">
                          <a:effectLst/>
                        </a:rPr>
                        <a:t>技术部张国峰</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442065">
                <a:tc vMerge="1">
                  <a:txBody>
                    <a:bodyPr/>
                    <a:lstStyle/>
                    <a:p>
                      <a:endParaRPr lang="zh-CN"/>
                    </a:p>
                  </a:txBody>
                  <a:tcPr/>
                </a:tc>
                <a:tc>
                  <a:txBody>
                    <a:bodyPr/>
                    <a:lstStyle/>
                    <a:p>
                      <a:pPr algn="ctr">
                        <a:spcAft>
                          <a:spcPts val="0"/>
                        </a:spcAft>
                      </a:pPr>
                      <a:r>
                        <a:rPr lang="zh-CN" sz="1200" kern="0">
                          <a:effectLst/>
                        </a:rPr>
                        <a:t>电池公司</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生产部一车间一工段核算员陈微</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21497">
                <a:tc vMerge="1">
                  <a:txBody>
                    <a:bodyPr/>
                    <a:lstStyle/>
                    <a:p>
                      <a:endParaRPr lang="zh-CN"/>
                    </a:p>
                  </a:txBody>
                  <a:tcPr/>
                </a:tc>
                <a:tc rowSpan="2">
                  <a:txBody>
                    <a:bodyPr/>
                    <a:lstStyle/>
                    <a:p>
                      <a:pPr algn="ctr">
                        <a:spcAft>
                          <a:spcPts val="0"/>
                        </a:spcAft>
                      </a:pPr>
                      <a:r>
                        <a:rPr lang="zh-CN" sz="1200" kern="0">
                          <a:effectLst/>
                        </a:rPr>
                        <a:t>组件公司</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a:effectLst/>
                        </a:rPr>
                        <a:t>设备部张博</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316139">
                <a:tc vMerge="1">
                  <a:txBody>
                    <a:bodyPr/>
                    <a:lstStyle/>
                    <a:p>
                      <a:endParaRPr lang="zh-CN"/>
                    </a:p>
                  </a:txBody>
                  <a:tcPr/>
                </a:tc>
                <a:tc vMerge="1">
                  <a:txBody>
                    <a:bodyPr/>
                    <a:lstStyle/>
                    <a:p>
                      <a:endParaRPr lang="zh-CN"/>
                    </a:p>
                  </a:txBody>
                  <a:tcPr/>
                </a:tc>
                <a:tc>
                  <a:txBody>
                    <a:bodyPr/>
                    <a:lstStyle/>
                    <a:p>
                      <a:pPr algn="ctr">
                        <a:spcAft>
                          <a:spcPts val="0"/>
                        </a:spcAft>
                      </a:pPr>
                      <a:r>
                        <a:rPr lang="zh-CN" sz="1200" kern="0">
                          <a:effectLst/>
                        </a:rPr>
                        <a:t>质检部李威</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r>
              <a:tr h="442065">
                <a:tc vMerge="1">
                  <a:txBody>
                    <a:bodyPr/>
                    <a:lstStyle/>
                    <a:p>
                      <a:endParaRPr lang="zh-CN"/>
                    </a:p>
                  </a:txBody>
                  <a:tcPr/>
                </a:tc>
                <a:tc>
                  <a:txBody>
                    <a:bodyPr/>
                    <a:lstStyle/>
                    <a:p>
                      <a:pPr algn="ctr">
                        <a:spcAft>
                          <a:spcPts val="0"/>
                        </a:spcAft>
                      </a:pPr>
                      <a:r>
                        <a:rPr lang="zh-CN" sz="1200" kern="0">
                          <a:effectLst/>
                        </a:rPr>
                        <a:t>机关</a:t>
                      </a:r>
                      <a:endParaRPr lang="zh-CN" sz="1000" kern="100">
                        <a:effectLst/>
                        <a:latin typeface="Calibri" panose="020F0502020204030204"/>
                        <a:ea typeface="宋体" panose="02010600030101010101" pitchFamily="2" charset="-122"/>
                        <a:cs typeface="Times New Roman" panose="02020603050405020304"/>
                      </a:endParaRPr>
                    </a:p>
                  </a:txBody>
                  <a:tcPr marL="68401" marR="68401" marT="0" marB="0" anchor="ctr"/>
                </a:tc>
                <a:tc>
                  <a:txBody>
                    <a:bodyPr/>
                    <a:lstStyle/>
                    <a:p>
                      <a:pPr algn="ctr">
                        <a:spcAft>
                          <a:spcPts val="0"/>
                        </a:spcAft>
                      </a:pPr>
                      <a:r>
                        <a:rPr lang="zh-CN" sz="1200" kern="0" dirty="0">
                          <a:effectLst/>
                        </a:rPr>
                        <a:t>环安设备部变电所所长孙亚军</a:t>
                      </a:r>
                      <a:endParaRPr lang="zh-CN" sz="1000" kern="100" dirty="0">
                        <a:effectLst/>
                        <a:latin typeface="Calibri" panose="020F0502020204030204"/>
                        <a:ea typeface="宋体" panose="02010600030101010101" pitchFamily="2" charset="-122"/>
                        <a:cs typeface="Times New Roman" panose="02020603050405020304"/>
                      </a:endParaRPr>
                    </a:p>
                  </a:txBody>
                  <a:tcPr marL="68401" marR="68401" marT="0" marB="0" anchor="ct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1" cy="5149850"/>
          </a:xfrm>
          <a:prstGeom prst="rect">
            <a:avLst/>
          </a:prstGeom>
        </p:spPr>
      </p:pic>
      <p:sp>
        <p:nvSpPr>
          <p:cNvPr id="3" name="矩形 2"/>
          <p:cNvSpPr/>
          <p:nvPr/>
        </p:nvSpPr>
        <p:spPr>
          <a:xfrm>
            <a:off x="734695" y="472440"/>
            <a:ext cx="7821930" cy="2306955"/>
          </a:xfrm>
          <a:prstGeom prst="rect">
            <a:avLst/>
          </a:prstGeom>
        </p:spPr>
        <p:txBody>
          <a:bodyPr wrap="square">
            <a:spAutoFit/>
          </a:bodyPr>
          <a:lstStyle/>
          <a:p>
            <a:pPr>
              <a:lnSpc>
                <a:spcPct val="200000"/>
              </a:lnSpc>
            </a:pPr>
            <a:r>
              <a:rPr lang="en-US" altLang="zh-CN"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希望</a:t>
            </a:r>
            <a:r>
              <a:rPr lang="zh-CN"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通过此次表彰</a:t>
            </a:r>
            <a:r>
              <a:rPr lang="en-US"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在集团发展实践中做出突出成绩和积极贡献的优秀青年典型，树立公司青年先锋岗位</a:t>
            </a:r>
            <a:r>
              <a:rPr lang="zh-CN" altLang="zh-CN"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及优秀</a:t>
            </a:r>
            <a:r>
              <a:rPr lang="zh-CN" altLang="zh-CN"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青年良好形象，在青年员工中形成学习先进、争当先锋的良好风尚，激励和带动全公司广大青年刻苦学习、勤奋工作、服务企业、建功成才，为做优做强企业而努力奋斗！</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251520" y="4300538"/>
            <a:ext cx="2063361"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2018-5-7</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十八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电子报第十八期</Template>
  <TotalTime>1</TotalTime>
  <Words>250</Words>
  <Application>Microsoft Office PowerPoint</Application>
  <PresentationFormat>全屏显示(16:9)</PresentationFormat>
  <Paragraphs>39</Paragraphs>
  <Slides>6</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6</vt:i4>
      </vt:variant>
    </vt:vector>
  </HeadingPairs>
  <TitlesOfParts>
    <vt:vector size="15" baseType="lpstr">
      <vt:lpstr>Arial</vt:lpstr>
      <vt:lpstr>宋体</vt:lpstr>
      <vt:lpstr>微软雅黑</vt:lpstr>
      <vt:lpstr>华文行楷</vt:lpstr>
      <vt:lpstr>华文中宋</vt:lpstr>
      <vt:lpstr>仿宋_GB2312</vt:lpstr>
      <vt:lpstr>Times New Roman</vt:lpstr>
      <vt:lpstr>Calibri</vt:lpstr>
      <vt:lpstr>电子报第十八期</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7</cp:revision>
  <dcterms:created xsi:type="dcterms:W3CDTF">2018-05-07T03:33:00Z</dcterms:created>
  <dcterms:modified xsi:type="dcterms:W3CDTF">2018-05-07T07:12:22Z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2052-10.1.0.7245</vt:lpwstr>
  </property>
</Properties>
</file>