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89" r:id="rId2"/>
    <p:sldId id="290" r:id="rId3"/>
    <p:sldId id="294" r:id="rId4"/>
    <p:sldId id="295" r:id="rId5"/>
    <p:sldId id="297" r:id="rId6"/>
    <p:sldId id="298" r:id="rId7"/>
    <p:sldId id="291" r:id="rId8"/>
  </p:sldIdLst>
  <p:sldSz cx="9144000" cy="5143500" type="screen16x9"/>
  <p:notesSz cx="6834188" cy="9979025"/>
  <p:embeddedFontLst>
    <p:embeddedFont>
      <p:font typeface="华文行楷" panose="02010800040101010101" pitchFamily="2" charset="-122"/>
      <p:regular r:id="rId10"/>
    </p:embeddedFont>
    <p:embeddedFont>
      <p:font typeface="微软雅黑" panose="020B0503020204020204" pitchFamily="34" charset="-122"/>
      <p:regular r:id="rId11"/>
      <p:bold r:id="rId12"/>
    </p:embeddedFont>
    <p:embeddedFont>
      <p:font typeface="华文中宋" panose="02010600040101010101" pitchFamily="2" charset="-122"/>
      <p:regular r:id="rId13"/>
    </p:embeddedFont>
    <p:embeddedFont>
      <p:font typeface="仿宋_GB2312" panose="02010609030101010101" pitchFamily="49" charset="-122"/>
      <p:regular r:id="rId14"/>
    </p:embeddedFont>
    <p:embeddedFont>
      <p:font typeface="Calibri" panose="020F0502020204030204" pitchFamily="34" charset="0"/>
      <p:regular r:id="rId15"/>
      <p:bold r:id="rId16"/>
      <p:italic r:id="rId17"/>
      <p:boldItalic r:id="rId18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33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1014" y="-4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CC44A560-0D63-4EC9-AC51-2F1F06603031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3076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BFD5FDBA-A80E-4DED-9E08-E2E75C00CA9A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171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686A7-0484-40F0-AD68-FB2308D7804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9AC87-97DC-479A-8117-5BFA677CB8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2BF1C5-4FA5-496C-95C9-52659000C20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FE453F-D864-4CBC-AE79-76C90E949BC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E98C4-17F8-413A-9140-5591DC4827B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30CE0-B801-4085-8F6E-5D0F59E380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9046B-0E75-4A27-813A-3C9FA2EBC5D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B8D10A-7217-4442-A325-4F98920449F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1907E-0E9C-4DF7-BE3C-2154F9C0C41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0D1315-E681-4AB1-BBE5-7F61415896A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D64A8-8039-413A-918C-772612C6682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D8F03B6-7F7A-4CF3-8D17-769173EA18AF}" type="datetimeFigureOut">
              <a:rPr lang="zh-CN" altLang="en-US"/>
              <a:t>2018-7-2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6FB26910-1B01-4EF8-869D-13C84C3B72E4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图片 1" descr="1e30e924b899a90152ed9a1b16950a7b0308f5c7_副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1588"/>
            <a:ext cx="9177338" cy="516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1547813" y="1254125"/>
            <a:ext cx="6416675" cy="92233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063918" y="4307284"/>
            <a:ext cx="410240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2018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第二十六期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4355976" y="3294380"/>
            <a:ext cx="4104456" cy="36830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继承塔山精神  争做岗位先锋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462980" y="483518"/>
            <a:ext cx="8218040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en-US" altLang="zh-CN" sz="1600" dirty="0" smtClean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391727" y="252684"/>
            <a:ext cx="4360545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noProof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继承塔山精神       争做岗位先锋</a:t>
            </a:r>
            <a:endParaRPr lang="zh-CN" altLang="en-US" sz="2400" noProof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2980" y="740479"/>
            <a:ext cx="821804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纪念建党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97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周年，为增强各支部的团队凝聚力、战斗力，保持党员的先进性，激励党员在各自工作岗位上更好地发挥党员先锋模范作用。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6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月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29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日，集团党委组织因工作及个人原因未能参加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22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日党日活动的党员到塔山阻击战纪念馆、龙王山水庄园开展以“继承塔山精神 争做岗位先锋”为主题的党员活动。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上午，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党员们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抵达塔山阻击战纪念馆，在纪念碑前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举行了庄严肃穆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的重温誓词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仪式，仪式由党群工作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部部长陆璐主持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，在国歌激昂的乐声中宣誓仪式正式开始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,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党员们高举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右拳共同咏颂入党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誓词，牢记对党和人民的承诺，体现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了党员们热爱祖国、热爱党，随时准备为党和人民牺牲一切的坚定信念；仪式结束后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，党委副书记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孟京红讲话，仪式在国际歌乐声中落下帷幕。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11560" y="267494"/>
            <a:ext cx="7920880" cy="4962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dirty="0" smtClean="0">
                <a:latin typeface="仿宋_GB2312" panose="02010609030101010101" pitchFamily="49" charset="-122"/>
                <a:ea typeface="仿宋_GB2312" panose="02010609030101010101" pitchFamily="49" charset="-122"/>
              </a:rPr>
              <a:t>    </a:t>
            </a:r>
            <a:endParaRPr lang="zh-CN" altLang="zh-CN" sz="1600" dirty="0"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278765" y="124460"/>
            <a:ext cx="8632190" cy="5457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仪式结束后，党员们在讲解员的引领下参观了塔山阻击战纪念馆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“顾全大局，严守纪律，勇于牺牲，敢打必胜”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重温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塔山精神，呼吸英雄气息，重读塔山精神，感触英雄脉动。革命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先辈用血肉之躯挡住了国民党军队的疯狂进攻，以生命为代价换取了塔山阻击战的伟大胜利。党员们被先辈们前仆后继，英勇顽强的革命精神所鼓舞，党员们纷纷表示要牢记革命精神，争当公司发展排头兵，在本职岗位上拼搏奉献，真正发挥党员的先锋模范作用，为集团公司的持续发展贡献自己的光和热。</a:t>
            </a: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   下午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</a:rPr>
              <a:t>点，三十余名党员在龙王山水庄园参加了拓展训练。“蛟龙出海、孔雀开屏、不倒森林”三个项目的比拼，收获了团队合作的必胜信念和永不言败的团队精神。</a:t>
            </a:r>
          </a:p>
          <a:p>
            <a:pPr>
              <a:lnSpc>
                <a:spcPct val="18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此次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活动，使党员们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增强了使命感、责任感和团队凝聚力，激励全体党员倍加珍惜今天的美好生活，继承革命精神，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牢记党员责任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_GB2312" panose="02010609030101010101" pitchFamily="49" charset="-122"/>
                <a:ea typeface="仿宋_GB2312" panose="02010609030101010101" pitchFamily="49" charset="-122"/>
                <a:sym typeface="+mn-ea"/>
              </a:rPr>
              <a:t>，立足本职，做合格党员，为阳光能源的发展贡献自己的力量。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  <a:p>
            <a:pPr>
              <a:lnSpc>
                <a:spcPct val="200000"/>
              </a:lnSpc>
            </a:pP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_GB2312" panose="02010609030101010101" pitchFamily="49" charset="-122"/>
              <a:ea typeface="仿宋_GB2312" panose="0201060903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84" y="1501153"/>
            <a:ext cx="8460432" cy="214119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328688"/>
            <a:ext cx="2706302" cy="22511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6580"/>
            <a:ext cx="2888863" cy="1944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2787774"/>
            <a:ext cx="2448272" cy="2030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250825" y="4300538"/>
            <a:ext cx="2063361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2018-7-2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三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电子报第二十三期</Template>
  <TotalTime>39</TotalTime>
  <Words>441</Words>
  <Application>Microsoft Office PowerPoint</Application>
  <PresentationFormat>全屏显示(16:9)</PresentationFormat>
  <Paragraphs>12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宋体</vt:lpstr>
      <vt:lpstr>华文行楷</vt:lpstr>
      <vt:lpstr>微软雅黑</vt:lpstr>
      <vt:lpstr>华文中宋</vt:lpstr>
      <vt:lpstr>仿宋_GB2312</vt:lpstr>
      <vt:lpstr>Calibri</vt:lpstr>
      <vt:lpstr>电子报第二十三期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30</cp:revision>
  <dcterms:created xsi:type="dcterms:W3CDTF">2018-07-02T00:31:00Z</dcterms:created>
  <dcterms:modified xsi:type="dcterms:W3CDTF">2018-07-02T08:00:59Z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