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8"/>
  </p:notesMasterIdLst>
  <p:sldIdLst>
    <p:sldId id="289" r:id="rId2"/>
    <p:sldId id="290" r:id="rId3"/>
    <p:sldId id="328" r:id="rId4"/>
    <p:sldId id="329" r:id="rId5"/>
    <p:sldId id="330" r:id="rId6"/>
    <p:sldId id="291" r:id="rId7"/>
  </p:sldIdLst>
  <p:sldSz cx="9144000" cy="5143500" type="screen16x9"/>
  <p:notesSz cx="6834188" cy="9979025"/>
  <p:embeddedFontLst>
    <p:embeddedFont>
      <p:font typeface="Calibri" panose="020F0502020204030204" pitchFamily="34" charset="0"/>
      <p:regular r:id="rId9"/>
      <p:bold r:id="rId10"/>
      <p:italic r:id="rId11"/>
      <p:boldItalic r:id="rId12"/>
    </p:embeddedFont>
    <p:embeddedFont>
      <p:font typeface="华文行楷" panose="02010800040101010101" pitchFamily="2" charset="-122"/>
      <p:regular r:id="rId13"/>
    </p:embeddedFont>
    <p:embeddedFont>
      <p:font typeface="微软雅黑" panose="020B0503020204020204" pitchFamily="34" charset="-122"/>
      <p:regular r:id="rId14"/>
      <p:bold r:id="rId15"/>
    </p:embeddedFont>
    <p:embeddedFont>
      <p:font typeface="仿宋_GB2312" panose="02010609030101010101" pitchFamily="49" charset="-122"/>
      <p:regular r:id="rId16"/>
    </p:embeddedFont>
    <p:embeddedFont>
      <p:font typeface="华文中宋" panose="02010600040101010101" pitchFamily="2" charset="-122"/>
      <p:regular r:id="rId17"/>
    </p:embeddedFont>
    <p:embeddedFont>
      <p:font typeface="华文细黑" panose="02010600040101010101" pitchFamily="2" charset="-122"/>
      <p:regular r:id="rId18"/>
    </p:embeddedFont>
    <p:embeddedFont>
      <p:font typeface="仿宋" panose="02010600030101010101" charset="-122"/>
      <p:regular r:id="rId19"/>
    </p:embeddedFont>
  </p:embeddedFontLst>
  <p:defaultTextStyle>
    <a:defPPr>
      <a:defRPr lang="zh-CN"/>
    </a:defPPr>
    <a:lvl1pPr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9" autoAdjust="0"/>
    <p:restoredTop sz="94556" autoAdjust="0"/>
  </p:normalViewPr>
  <p:slideViewPr>
    <p:cSldViewPr>
      <p:cViewPr>
        <p:scale>
          <a:sx n="75" d="100"/>
          <a:sy n="75" d="100"/>
        </p:scale>
        <p:origin x="-1014" y="-426"/>
      </p:cViewPr>
      <p:guideLst>
        <p:guide orient="horz" pos="1632"/>
        <p:guide pos="2876"/>
      </p:guideLst>
    </p:cSldViewPr>
  </p:slideViewPr>
  <p:notesTextViewPr>
    <p:cViewPr>
      <p:scale>
        <a:sx n="1" d="1"/>
        <a:sy n="1" d="1"/>
      </p:scale>
      <p:origin x="0" y="0"/>
    </p:cViewPr>
  </p:notesTextViewPr>
  <p:sorterViewPr>
    <p:cViewPr>
      <p:scale>
        <a:sx n="100" d="100"/>
        <a:sy n="100"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23" Type="http://schemas.openxmlformats.org/officeDocument/2006/relationships/tableStyles" Target="tableStyles.xml"/><Relationship Id="rId10" Type="http://schemas.openxmlformats.org/officeDocument/2006/relationships/font" Target="fonts/font2.fntdata"/><Relationship Id="rId19"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itchFamily="34" charset="0"/>
              <a:buNone/>
              <a:defRPr sz="1200" noProof="1">
                <a:latin typeface="+mn-lt"/>
                <a:ea typeface="+mn-ea"/>
              </a:defRPr>
            </a:lvl1pPr>
          </a:lstStyle>
          <a:p>
            <a:pPr>
              <a:defRPr/>
            </a:pPr>
            <a:fld id="{0CDBE4D7-63AD-4ABA-89B0-0101617B61D8}" type="datetimeFigureOut">
              <a:rPr lang="zh-CN" altLang="en-US"/>
              <a:pPr>
                <a:defRPr/>
              </a:pPr>
              <a:t>2018-7-5</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buFont typeface="Arial" pitchFamily="34" charset="0"/>
              <a:buNone/>
              <a:defRPr sz="1200" smtClean="0"/>
            </a:lvl1pPr>
          </a:lstStyle>
          <a:p>
            <a:pPr>
              <a:defRPr/>
            </a:pPr>
            <a:fld id="{112C3090-3050-49E5-BA3A-910F563B25EB}" type="slidenum">
              <a:rPr lang="zh-CN" altLang="en-US"/>
              <a:pPr>
                <a:defRPr/>
              </a:pPr>
              <a:t>‹#›</a:t>
            </a:fld>
            <a:endParaRPr lang="zh-CN" altLang="en-US"/>
          </a:p>
        </p:txBody>
      </p:sp>
    </p:spTree>
    <p:extLst>
      <p:ext uri="{BB962C8B-B14F-4D97-AF65-F5344CB8AC3E}">
        <p14:creationId xmlns:p14="http://schemas.microsoft.com/office/powerpoint/2010/main" val="46242971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6097402-8C08-45A1-BBA8-E14F688183CE}" type="datetimeFigureOut">
              <a:rPr lang="zh-CN" altLang="en-US"/>
              <a:pPr>
                <a:defRPr/>
              </a:pPr>
              <a:t>2018-7-5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F8BB7FD-FA86-4E55-BAE3-9A4D4674DF46}" type="slidenum">
              <a:rPr lang="zh-CN" altLang="en-US"/>
              <a:pPr>
                <a:defRPr/>
              </a:pPr>
              <a:t>‹#›</a:t>
            </a:fld>
            <a:endParaRPr lang="zh-CN" altLang="en-US"/>
          </a:p>
        </p:txBody>
      </p:sp>
    </p:spTree>
    <p:extLst>
      <p:ext uri="{BB962C8B-B14F-4D97-AF65-F5344CB8AC3E}">
        <p14:creationId xmlns:p14="http://schemas.microsoft.com/office/powerpoint/2010/main" val="3239017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C5A3892-6424-4416-852C-7466FF536C7E}" type="datetimeFigureOut">
              <a:rPr lang="zh-CN" altLang="en-US"/>
              <a:pPr>
                <a:defRPr/>
              </a:pPr>
              <a:t>2018-7-5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40AF6C9-FEF9-49E6-B783-58FF7670C8C6}" type="slidenum">
              <a:rPr lang="zh-CN" altLang="en-US"/>
              <a:pPr>
                <a:defRPr/>
              </a:pPr>
              <a:t>‹#›</a:t>
            </a:fld>
            <a:endParaRPr lang="zh-CN" altLang="en-US"/>
          </a:p>
        </p:txBody>
      </p:sp>
    </p:spTree>
    <p:extLst>
      <p:ext uri="{BB962C8B-B14F-4D97-AF65-F5344CB8AC3E}">
        <p14:creationId xmlns:p14="http://schemas.microsoft.com/office/powerpoint/2010/main" val="1930282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9AAEAF4-5391-4858-BB19-C14555A900DE}" type="datetimeFigureOut">
              <a:rPr lang="zh-CN" altLang="en-US"/>
              <a:pPr>
                <a:defRPr/>
              </a:pPr>
              <a:t>2018-7-5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7C3F0F-868C-4102-9F02-6E567B2A0D31}" type="slidenum">
              <a:rPr lang="zh-CN" altLang="en-US"/>
              <a:pPr>
                <a:defRPr/>
              </a:pPr>
              <a:t>‹#›</a:t>
            </a:fld>
            <a:endParaRPr lang="zh-CN" altLang="en-US"/>
          </a:p>
        </p:txBody>
      </p:sp>
    </p:spTree>
    <p:extLst>
      <p:ext uri="{BB962C8B-B14F-4D97-AF65-F5344CB8AC3E}">
        <p14:creationId xmlns:p14="http://schemas.microsoft.com/office/powerpoint/2010/main" val="205513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D85FDBA-CC73-46A6-AB1E-E0AC84D8DED1}" type="datetimeFigureOut">
              <a:rPr lang="zh-CN" altLang="en-US"/>
              <a:pPr>
                <a:defRPr/>
              </a:pPr>
              <a:t>2018-7-5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CEB6E9B-1C04-40BB-93A9-2C328A49521D}" type="slidenum">
              <a:rPr lang="zh-CN" altLang="en-US"/>
              <a:pPr>
                <a:defRPr/>
              </a:pPr>
              <a:t>‹#›</a:t>
            </a:fld>
            <a:endParaRPr lang="zh-CN" altLang="en-US"/>
          </a:p>
        </p:txBody>
      </p:sp>
    </p:spTree>
    <p:extLst>
      <p:ext uri="{BB962C8B-B14F-4D97-AF65-F5344CB8AC3E}">
        <p14:creationId xmlns:p14="http://schemas.microsoft.com/office/powerpoint/2010/main" val="218291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730C689B-C611-45CA-9A89-F553A3D9FAAD}" type="datetimeFigureOut">
              <a:rPr lang="zh-CN" altLang="en-US"/>
              <a:pPr>
                <a:defRPr/>
              </a:pPr>
              <a:t>2018-7-5</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760D8B1-97C4-4603-98C1-0A30A01DD4D3}" type="slidenum">
              <a:rPr lang="zh-CN" altLang="en-US"/>
              <a:pPr>
                <a:defRPr/>
              </a:pPr>
              <a:t>‹#›</a:t>
            </a:fld>
            <a:endParaRPr lang="zh-CN" altLang="en-US"/>
          </a:p>
        </p:txBody>
      </p:sp>
    </p:spTree>
    <p:extLst>
      <p:ext uri="{BB962C8B-B14F-4D97-AF65-F5344CB8AC3E}">
        <p14:creationId xmlns:p14="http://schemas.microsoft.com/office/powerpoint/2010/main" val="3664552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F62809A-301D-4BF5-866F-F1A10D93BF48}" type="datetimeFigureOut">
              <a:rPr lang="zh-CN" altLang="en-US"/>
              <a:pPr>
                <a:defRPr/>
              </a:pPr>
              <a:t>2018-7-5</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9BE5BAE-41A0-4254-AA16-6B05E15EFA91}" type="slidenum">
              <a:rPr lang="zh-CN" altLang="en-US"/>
              <a:pPr>
                <a:defRPr/>
              </a:pPr>
              <a:t>‹#›</a:t>
            </a:fld>
            <a:endParaRPr lang="zh-CN" altLang="en-US"/>
          </a:p>
        </p:txBody>
      </p:sp>
    </p:spTree>
    <p:extLst>
      <p:ext uri="{BB962C8B-B14F-4D97-AF65-F5344CB8AC3E}">
        <p14:creationId xmlns:p14="http://schemas.microsoft.com/office/powerpoint/2010/main" val="431229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6E061FC-C26E-4872-A9AF-0404323ABEF2}" type="datetimeFigureOut">
              <a:rPr lang="zh-CN" altLang="en-US"/>
              <a:pPr>
                <a:defRPr/>
              </a:pPr>
              <a:t>2018-7-5</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743DF2B-EDF4-4617-8167-35890C56F847}" type="slidenum">
              <a:rPr lang="zh-CN" altLang="en-US"/>
              <a:pPr>
                <a:defRPr/>
              </a:pPr>
              <a:t>‹#›</a:t>
            </a:fld>
            <a:endParaRPr lang="zh-CN" altLang="en-US"/>
          </a:p>
        </p:txBody>
      </p:sp>
    </p:spTree>
    <p:extLst>
      <p:ext uri="{BB962C8B-B14F-4D97-AF65-F5344CB8AC3E}">
        <p14:creationId xmlns:p14="http://schemas.microsoft.com/office/powerpoint/2010/main" val="85616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0112667-7F24-4582-8F24-BBBB9565AC79}" type="datetimeFigureOut">
              <a:rPr lang="zh-CN" altLang="en-US"/>
              <a:pPr>
                <a:defRPr/>
              </a:pPr>
              <a:t>2018-7-5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CB4EFB-3CC9-41B8-88BE-001E9F0ECA09}" type="slidenum">
              <a:rPr lang="zh-CN" altLang="en-US"/>
              <a:pPr>
                <a:defRPr/>
              </a:pPr>
              <a:t>‹#›</a:t>
            </a:fld>
            <a:endParaRPr lang="zh-CN" altLang="en-US"/>
          </a:p>
        </p:txBody>
      </p:sp>
    </p:spTree>
    <p:extLst>
      <p:ext uri="{BB962C8B-B14F-4D97-AF65-F5344CB8AC3E}">
        <p14:creationId xmlns:p14="http://schemas.microsoft.com/office/powerpoint/2010/main" val="4159054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96AF32A-56B3-4551-9915-E79F99847BC1}" type="datetimeFigureOut">
              <a:rPr lang="zh-CN" altLang="en-US"/>
              <a:pPr>
                <a:defRPr/>
              </a:pPr>
              <a:t>2018-7-5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2C4351B-9742-4425-BE60-EC3A8B82FF61}" type="slidenum">
              <a:rPr lang="zh-CN" altLang="en-US"/>
              <a:pPr>
                <a:defRPr/>
              </a:pPr>
              <a:t>‹#›</a:t>
            </a:fld>
            <a:endParaRPr lang="zh-CN" altLang="en-US"/>
          </a:p>
        </p:txBody>
      </p:sp>
    </p:spTree>
    <p:extLst>
      <p:ext uri="{BB962C8B-B14F-4D97-AF65-F5344CB8AC3E}">
        <p14:creationId xmlns:p14="http://schemas.microsoft.com/office/powerpoint/2010/main" val="2123872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FFA38805-7A18-4950-8E17-E8F29D6941EF}" type="datetimeFigureOut">
              <a:rPr lang="zh-CN" altLang="en-US"/>
              <a:pPr>
                <a:defRPr/>
              </a:pPr>
              <a:t>2018-7-5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6E63A6-1555-43A1-A6D2-2EBAA4F5633B}" type="slidenum">
              <a:rPr lang="zh-CN" altLang="en-US"/>
              <a:pPr>
                <a:defRPr/>
              </a:pPr>
              <a:t>‹#›</a:t>
            </a:fld>
            <a:endParaRPr lang="zh-CN" altLang="en-US"/>
          </a:p>
        </p:txBody>
      </p:sp>
    </p:spTree>
    <p:extLst>
      <p:ext uri="{BB962C8B-B14F-4D97-AF65-F5344CB8AC3E}">
        <p14:creationId xmlns:p14="http://schemas.microsoft.com/office/powerpoint/2010/main" val="459565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A45E473-A9CE-40F0-9F86-B70BF47BF200}" type="datetimeFigureOut">
              <a:rPr lang="zh-CN" altLang="en-US"/>
              <a:pPr>
                <a:defRPr/>
              </a:pPr>
              <a:t>2018-7-5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B17856-7364-448C-A4A5-057DE544156F}" type="slidenum">
              <a:rPr lang="zh-CN" altLang="en-US"/>
              <a:pPr>
                <a:defRPr/>
              </a:pPr>
              <a:t>‹#›</a:t>
            </a:fld>
            <a:endParaRPr lang="zh-CN" altLang="en-US"/>
          </a:p>
        </p:txBody>
      </p:sp>
    </p:spTree>
    <p:extLst>
      <p:ext uri="{BB962C8B-B14F-4D97-AF65-F5344CB8AC3E}">
        <p14:creationId xmlns:p14="http://schemas.microsoft.com/office/powerpoint/2010/main" val="785889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pPr>
                <a:defRPr/>
              </a:pPr>
              <a:t>2018-7-5</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smtClean="0"/>
            </a:lvl1pPr>
          </a:lstStyle>
          <a:p>
            <a:pPr>
              <a:defRPr/>
            </a:pPr>
            <a:fld id="{7FD8D717-C7BF-404B-A2F7-90E1C80F933A}" type="slidenum">
              <a:rPr lang="zh-CN" altLang="en-US"/>
              <a:pPr>
                <a:defRPr/>
              </a:pPr>
              <a:t>‹#›</a:t>
            </a:fld>
            <a:endParaRPr lang="zh-CN" altLang="en-US"/>
          </a:p>
        </p:txBody>
      </p:sp>
    </p:spTree>
    <p:extLst>
      <p:ext uri="{BB962C8B-B14F-4D97-AF65-F5344CB8AC3E}">
        <p14:creationId xmlns:p14="http://schemas.microsoft.com/office/powerpoint/2010/main" val="2710131160"/>
      </p:ext>
    </p:extLst>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pPr>
                <a:defRPr/>
              </a:pPr>
              <a:t>2018-7-5</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buFont typeface="Arial" pitchFamily="34" charset="0"/>
              <a:buNone/>
              <a:defRPr sz="1200" smtClean="0">
                <a:solidFill>
                  <a:srgbClr val="898989"/>
                </a:solidFill>
              </a:defRPr>
            </a:lvl1pPr>
          </a:lstStyle>
          <a:p>
            <a:pPr>
              <a:defRPr/>
            </a:pPr>
            <a:fld id="{6914D1B5-01F8-4D0A-8FC7-DBB17558A21A}"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003974" y="4307284"/>
            <a:ext cx="4065270" cy="645160"/>
          </a:xfrm>
          <a:prstGeom prst="rect">
            <a:avLst/>
          </a:prstGeom>
          <a:noFill/>
        </p:spPr>
        <p:txBody>
          <a:bodyPr wrap="none">
            <a:spAutoFit/>
          </a:bodyPr>
          <a:lstStyle/>
          <a:p>
            <a:pPr algn="ctr">
              <a:buFont typeface="Arial" pitchFamily="34" charset="0"/>
              <a:buNone/>
              <a:defRPr/>
            </a:pPr>
            <a:r>
              <a:rPr lang="en-US" altLang="zh-CN"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第二十七期</a:t>
            </a:r>
            <a:endPar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4167188" y="3303588"/>
            <a:ext cx="4699000" cy="644525"/>
          </a:xfrm>
          <a:prstGeom prst="rect">
            <a:avLst/>
          </a:prstGeom>
          <a:noFill/>
          <a:ln>
            <a:noFill/>
          </a:ln>
        </p:spPr>
        <p:txBody>
          <a:bodyPr>
            <a:spAutoFit/>
          </a:bodyPr>
          <a:lstStyle/>
          <a:p>
            <a:pPr>
              <a:buFont typeface="Arial" pitchFamily="34" charset="0"/>
              <a:buNone/>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深谙危机</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危险</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机遇的深刻道理</a:t>
            </a:r>
          </a:p>
          <a:p>
            <a:pPr>
              <a:buFont typeface="Arial" pitchFamily="34" charset="0"/>
              <a:buNone/>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履行坚持</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坚信</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持久的岗位职责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1" descr="u=547911677,751926192&amp;fm=27&amp;gp=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313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矩形 2"/>
          <p:cNvSpPr>
            <a:spLocks noChangeArrowheads="1"/>
          </p:cNvSpPr>
          <p:nvPr/>
        </p:nvSpPr>
        <p:spPr bwMode="auto">
          <a:xfrm>
            <a:off x="336550" y="1133475"/>
            <a:ext cx="8667750" cy="383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90000"/>
              </a:lnSpc>
            </a:pPr>
            <a:r>
              <a:rPr lang="en-US" altLang="zh-CN" sz="1600" b="1">
                <a:latin typeface="仿宋_GB2312" pitchFamily="49" charset="-122"/>
                <a:ea typeface="仿宋_GB2312" pitchFamily="49" charset="-122"/>
              </a:rPr>
              <a:t>    </a:t>
            </a:r>
            <a:r>
              <a:rPr lang="zh-CN" altLang="zh-CN" sz="1600" b="1">
                <a:latin typeface="仿宋" charset="-122"/>
                <a:ea typeface="仿宋" charset="-122"/>
              </a:rPr>
              <a:t>为传达司务会会议精神</a:t>
            </a:r>
            <a:r>
              <a:rPr lang="zh-CN" altLang="en-US" sz="1600" b="1">
                <a:latin typeface="仿宋" charset="-122"/>
                <a:ea typeface="仿宋" charset="-122"/>
              </a:rPr>
              <a:t>，布置具体工作，</a:t>
            </a:r>
            <a:r>
              <a:rPr lang="en-US" altLang="zh-CN" sz="1600" b="1">
                <a:latin typeface="仿宋" charset="-122"/>
                <a:ea typeface="仿宋" charset="-122"/>
              </a:rPr>
              <a:t>7</a:t>
            </a:r>
            <a:r>
              <a:rPr lang="zh-CN" altLang="en-US" sz="1600" b="1">
                <a:latin typeface="仿宋" charset="-122"/>
                <a:ea typeface="仿宋" charset="-122"/>
              </a:rPr>
              <a:t>月</a:t>
            </a:r>
            <a:r>
              <a:rPr lang="en-US" altLang="zh-CN" sz="1600" b="1">
                <a:latin typeface="仿宋" charset="-122"/>
                <a:ea typeface="仿宋" charset="-122"/>
              </a:rPr>
              <a:t>4</a:t>
            </a:r>
            <a:r>
              <a:rPr lang="zh-CN" altLang="en-US" sz="1600" b="1">
                <a:latin typeface="仿宋" charset="-122"/>
                <a:ea typeface="仿宋" charset="-122"/>
              </a:rPr>
              <a:t>日下午，</a:t>
            </a:r>
            <a:r>
              <a:rPr lang="zh-CN" altLang="zh-CN" sz="1600" b="1">
                <a:latin typeface="仿宋" charset="-122"/>
                <a:ea typeface="仿宋" charset="-122"/>
              </a:rPr>
              <a:t>在办公楼二楼西侧会议室召开了集团</a:t>
            </a:r>
            <a:r>
              <a:rPr lang="en-US" altLang="zh-CN" sz="1600" b="1">
                <a:latin typeface="仿宋" charset="-122"/>
                <a:ea typeface="仿宋" charset="-122"/>
              </a:rPr>
              <a:t>2018</a:t>
            </a:r>
            <a:r>
              <a:rPr lang="zh-CN" altLang="en-US" sz="1600" b="1">
                <a:latin typeface="仿宋" charset="-122"/>
                <a:ea typeface="仿宋" charset="-122"/>
              </a:rPr>
              <a:t>年第四次集团公司</a:t>
            </a:r>
            <a:r>
              <a:rPr lang="zh-CN" altLang="zh-CN" sz="1600" b="1">
                <a:latin typeface="仿宋" charset="-122"/>
                <a:ea typeface="仿宋" charset="-122"/>
              </a:rPr>
              <a:t>中层以上干部会议，本次会议由总经理主持。</a:t>
            </a:r>
          </a:p>
          <a:p>
            <a:pPr>
              <a:lnSpc>
                <a:spcPct val="190000"/>
              </a:lnSpc>
            </a:pPr>
            <a:r>
              <a:rPr lang="zh-CN" altLang="zh-CN" sz="1600" b="1">
                <a:latin typeface="仿宋" charset="-122"/>
                <a:ea typeface="仿宋" charset="-122"/>
              </a:rPr>
              <a:t>    总经理在讲话中首先</a:t>
            </a:r>
            <a:r>
              <a:rPr lang="zh-CN" altLang="zh-CN" sz="1600" b="1">
                <a:latin typeface="仿宋" charset="-122"/>
                <a:ea typeface="仿宋" charset="-122"/>
                <a:sym typeface="宋体" pitchFamily="2" charset="-122"/>
              </a:rPr>
              <a:t>传达了</a:t>
            </a:r>
            <a:r>
              <a:rPr lang="en-US" altLang="zh-CN" sz="1600" b="1">
                <a:latin typeface="仿宋" charset="-122"/>
                <a:ea typeface="仿宋" charset="-122"/>
                <a:sym typeface="宋体" pitchFamily="2" charset="-122"/>
              </a:rPr>
              <a:t>7</a:t>
            </a:r>
            <a:r>
              <a:rPr lang="zh-CN" altLang="en-US" sz="1600" b="1">
                <a:latin typeface="仿宋" charset="-122"/>
                <a:ea typeface="仿宋" charset="-122"/>
                <a:sym typeface="宋体" pitchFamily="2" charset="-122"/>
              </a:rPr>
              <a:t>月</a:t>
            </a:r>
            <a:r>
              <a:rPr lang="en-US" altLang="zh-CN" sz="1600" b="1">
                <a:latin typeface="仿宋" charset="-122"/>
                <a:ea typeface="仿宋" charset="-122"/>
                <a:sym typeface="宋体" pitchFamily="2" charset="-122"/>
              </a:rPr>
              <a:t>2</a:t>
            </a:r>
            <a:r>
              <a:rPr lang="zh-CN" altLang="en-US" sz="1600" b="1">
                <a:latin typeface="仿宋" charset="-122"/>
                <a:ea typeface="仿宋" charset="-122"/>
                <a:sym typeface="宋体" pitchFamily="2" charset="-122"/>
              </a:rPr>
              <a:t>日</a:t>
            </a:r>
            <a:r>
              <a:rPr lang="zh-CN" altLang="zh-CN" sz="1600" b="1">
                <a:latin typeface="仿宋" charset="-122"/>
                <a:ea typeface="仿宋" charset="-122"/>
                <a:sym typeface="宋体" pitchFamily="2" charset="-122"/>
              </a:rPr>
              <a:t>司务会上共同研究制定的《集团公司</a:t>
            </a:r>
            <a:r>
              <a:rPr lang="en-US" altLang="zh-CN" sz="1600" b="1">
                <a:latin typeface="仿宋" charset="-122"/>
                <a:ea typeface="仿宋" charset="-122"/>
                <a:sym typeface="宋体" pitchFamily="2" charset="-122"/>
              </a:rPr>
              <a:t>“</a:t>
            </a:r>
            <a:r>
              <a:rPr lang="zh-CN" altLang="en-US" sz="1600" b="1">
                <a:latin typeface="仿宋" charset="-122"/>
                <a:ea typeface="仿宋" charset="-122"/>
                <a:sym typeface="宋体" pitchFamily="2" charset="-122"/>
              </a:rPr>
              <a:t>怎样活下去</a:t>
            </a:r>
            <a:r>
              <a:rPr lang="en-US" altLang="zh-CN" sz="1600" b="1">
                <a:latin typeface="仿宋" charset="-122"/>
                <a:ea typeface="仿宋" charset="-122"/>
                <a:sym typeface="宋体" pitchFamily="2" charset="-122"/>
              </a:rPr>
              <a:t>”</a:t>
            </a:r>
            <a:r>
              <a:rPr lang="zh-CN" altLang="zh-CN" sz="1600" b="1">
                <a:latin typeface="仿宋" charset="-122"/>
                <a:ea typeface="仿宋" charset="-122"/>
                <a:sym typeface="宋体" pitchFamily="2" charset="-122"/>
              </a:rPr>
              <a:t>大讨论活动方案》背景、目的意义、主要议题和实施步骤；其次传达了司务会上讨论的当前市场形势和共同研究制定的应对策略。</a:t>
            </a:r>
            <a:endParaRPr lang="zh-CN" altLang="zh-CN" sz="1600" b="1">
              <a:latin typeface="仿宋" charset="-122"/>
              <a:ea typeface="仿宋" charset="-122"/>
            </a:endParaRPr>
          </a:p>
          <a:p>
            <a:pPr>
              <a:lnSpc>
                <a:spcPct val="190000"/>
              </a:lnSpc>
            </a:pPr>
            <a:r>
              <a:rPr lang="zh-CN" altLang="zh-CN" sz="1600" b="1">
                <a:latin typeface="仿宋" charset="-122"/>
                <a:ea typeface="仿宋" charset="-122"/>
              </a:rPr>
              <a:t>    总经理讲话内容具体全面、原因查找明晰，工作</a:t>
            </a:r>
            <a:r>
              <a:rPr lang="zh-CN" altLang="zh-CN" sz="1600" b="1">
                <a:latin typeface="仿宋" charset="-122"/>
                <a:ea typeface="仿宋" charset="-122"/>
                <a:sym typeface="宋体" pitchFamily="2" charset="-122"/>
              </a:rPr>
              <a:t>布置详细具体，</a:t>
            </a:r>
            <a:r>
              <a:rPr lang="zh-CN" altLang="zh-CN" sz="1600" b="1">
                <a:latin typeface="仿宋" charset="-122"/>
                <a:ea typeface="仿宋" charset="-122"/>
              </a:rPr>
              <a:t>使在座的各位中层以上人员明确工作方向，对公司前景充满信心。总经理讲话最后希望大家认清当前形势，重视大讨论活动，务必将活动开展到位。</a:t>
            </a:r>
            <a:endParaRPr lang="zh-CN" altLang="en-US" sz="1600" b="1">
              <a:latin typeface="仿宋" charset="-122"/>
              <a:ea typeface="仿宋" charset="-122"/>
            </a:endParaRPr>
          </a:p>
        </p:txBody>
      </p:sp>
      <p:sp>
        <p:nvSpPr>
          <p:cNvPr id="4" name="矩形 3"/>
          <p:cNvSpPr/>
          <p:nvPr/>
        </p:nvSpPr>
        <p:spPr>
          <a:xfrm>
            <a:off x="1111250" y="87313"/>
            <a:ext cx="7483475" cy="1166812"/>
          </a:xfrm>
          <a:prstGeom prst="rect">
            <a:avLst/>
          </a:prstGeom>
        </p:spPr>
        <p:txBody>
          <a:bodyPr lIns="91428" tIns="45714" rIns="91428" bIns="45714">
            <a:spAutoFit/>
          </a:bodyPr>
          <a:lstStyle/>
          <a:p>
            <a:pPr algn="ctr" fontAlgn="auto">
              <a:buFont typeface="Arial" pitchFamily="34" charset="0"/>
              <a:buNone/>
              <a:defRPr/>
            </a:pPr>
            <a:r>
              <a:rPr lang="zh-CN" altLang="en-US"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深谙危机</a:t>
            </a:r>
            <a:r>
              <a:rPr lang="en-US" altLang="zh-CN"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a:t>
            </a:r>
            <a:r>
              <a:rPr lang="zh-CN" altLang="en-US"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危险</a:t>
            </a:r>
            <a:r>
              <a:rPr lang="en-US" altLang="zh-CN"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a:t>
            </a:r>
            <a:r>
              <a:rPr lang="zh-CN" altLang="en-US"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机遇的深刻道理</a:t>
            </a:r>
          </a:p>
          <a:p>
            <a:pPr algn="ctr" fontAlgn="auto">
              <a:buFont typeface="Arial" pitchFamily="34" charset="0"/>
              <a:buNone/>
              <a:defRPr/>
            </a:pPr>
            <a:r>
              <a:rPr lang="zh-CN" altLang="en-US"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履行坚持</a:t>
            </a:r>
            <a:r>
              <a:rPr lang="en-US" altLang="zh-CN"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a:t>
            </a:r>
            <a:r>
              <a:rPr lang="zh-CN" altLang="en-US"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坚信</a:t>
            </a:r>
            <a:r>
              <a:rPr lang="en-US" altLang="zh-CN"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a:t>
            </a:r>
            <a:r>
              <a:rPr lang="zh-CN" altLang="en-US" sz="26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持久的岗位职责</a:t>
            </a:r>
          </a:p>
          <a:p>
            <a:pPr algn="r" fontAlgn="auto">
              <a:buFont typeface="Arial" pitchFamily="34" charset="0"/>
              <a:buNone/>
              <a:defRPr/>
            </a:pPr>
            <a:r>
              <a:rPr lang="en-US" altLang="zh-CN" b="1" cap="all" noProof="1">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细黑" panose="02010600040101010101" charset="-122"/>
                <a:ea typeface="华文细黑" panose="02010600040101010101" charset="-122"/>
                <a:cs typeface="华文细黑" panose="02010600040101010101" charset="-122"/>
              </a:rPr>
              <a:t>——2018</a:t>
            </a:r>
            <a:r>
              <a:rPr lang="zh-CN" altLang="en-US" b="1" cap="all" noProof="1">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细黑" panose="02010600040101010101" charset="-122"/>
                <a:ea typeface="华文细黑" panose="02010600040101010101" charset="-122"/>
                <a:cs typeface="华文细黑" panose="02010600040101010101" charset="-122"/>
              </a:rPr>
              <a:t>年第四次全体中层会议相关报道</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1" descr="u=547911677,751926192&amp;fm=27&amp;gp=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313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矩形 2"/>
          <p:cNvSpPr>
            <a:spLocks noChangeArrowheads="1"/>
          </p:cNvSpPr>
          <p:nvPr/>
        </p:nvSpPr>
        <p:spPr bwMode="auto">
          <a:xfrm>
            <a:off x="336550" y="488950"/>
            <a:ext cx="8667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200000"/>
              </a:lnSpc>
            </a:pPr>
            <a:r>
              <a:rPr lang="en-US" altLang="zh-CN" sz="1600" b="1">
                <a:latin typeface="仿宋_GB2312" pitchFamily="49" charset="-122"/>
                <a:ea typeface="仿宋_GB2312" pitchFamily="49" charset="-122"/>
              </a:rPr>
              <a:t>    </a:t>
            </a:r>
            <a:r>
              <a:rPr lang="zh-CN" altLang="zh-CN" sz="1600" b="1">
                <a:latin typeface="仿宋" charset="-122"/>
                <a:ea typeface="仿宋" charset="-122"/>
              </a:rPr>
              <a:t>总经理讲话后，董事长做重要讲话。</a:t>
            </a:r>
            <a:endParaRPr lang="zh-CN" altLang="en-US" sz="1600" b="1">
              <a:latin typeface="仿宋" charset="-122"/>
              <a:ea typeface="仿宋" charset="-122"/>
            </a:endParaRPr>
          </a:p>
          <a:p>
            <a:pPr>
              <a:lnSpc>
                <a:spcPct val="200000"/>
              </a:lnSpc>
            </a:pPr>
            <a:r>
              <a:rPr lang="zh-CN" altLang="zh-CN" sz="1600" b="1">
                <a:latin typeface="仿宋" charset="-122"/>
                <a:ea typeface="仿宋" charset="-122"/>
              </a:rPr>
              <a:t>    首先，重申总经理讲话的重要性，行业形势、企业自身情况、我们的应对策略，解决突出问题要开展的全员大讨论，以上内容，希望各部门各公司高度重视认真落实。其次，分析了我们能够在行业危机中活下去的理由和客观条件。希望在座的各位中层以上领导把责任担起来，把工作做到位，从一点一滴做起，将公司事当做自家事，深谙</a:t>
            </a:r>
            <a:r>
              <a:rPr lang="en-US" altLang="zh-CN" sz="1600" b="1">
                <a:latin typeface="仿宋" charset="-122"/>
                <a:ea typeface="仿宋" charset="-122"/>
              </a:rPr>
              <a:t>“</a:t>
            </a:r>
            <a:r>
              <a:rPr lang="zh-CN" altLang="zh-CN" sz="1600" b="1">
                <a:latin typeface="仿宋" charset="-122"/>
                <a:ea typeface="仿宋" charset="-122"/>
              </a:rPr>
              <a:t>危机</a:t>
            </a:r>
            <a:r>
              <a:rPr lang="en-US" altLang="zh-CN" sz="1600" b="1">
                <a:latin typeface="仿宋" charset="-122"/>
                <a:ea typeface="仿宋" charset="-122"/>
              </a:rPr>
              <a:t>=</a:t>
            </a:r>
            <a:r>
              <a:rPr lang="zh-CN" altLang="zh-CN" sz="1600" b="1">
                <a:latin typeface="仿宋" charset="-122"/>
                <a:ea typeface="仿宋" charset="-122"/>
              </a:rPr>
              <a:t>危险</a:t>
            </a:r>
            <a:r>
              <a:rPr lang="en-US" altLang="zh-CN" sz="1600" b="1">
                <a:latin typeface="仿宋" charset="-122"/>
                <a:ea typeface="仿宋" charset="-122"/>
              </a:rPr>
              <a:t>+</a:t>
            </a:r>
            <a:r>
              <a:rPr lang="zh-CN" altLang="zh-CN" sz="1600" b="1">
                <a:latin typeface="仿宋" charset="-122"/>
                <a:ea typeface="仿宋" charset="-122"/>
              </a:rPr>
              <a:t>机遇</a:t>
            </a:r>
            <a:r>
              <a:rPr lang="en-US" altLang="zh-CN" sz="1600" b="1">
                <a:latin typeface="仿宋" charset="-122"/>
                <a:ea typeface="仿宋" charset="-122"/>
              </a:rPr>
              <a:t>”</a:t>
            </a:r>
            <a:r>
              <a:rPr lang="zh-CN" altLang="zh-CN" sz="1600" b="1">
                <a:latin typeface="仿宋" charset="-122"/>
                <a:ea typeface="仿宋" charset="-122"/>
              </a:rPr>
              <a:t>的道理，履行</a:t>
            </a:r>
            <a:r>
              <a:rPr lang="en-US" altLang="zh-CN" sz="1600" b="1">
                <a:latin typeface="仿宋" charset="-122"/>
                <a:ea typeface="仿宋" charset="-122"/>
              </a:rPr>
              <a:t>“</a:t>
            </a:r>
            <a:r>
              <a:rPr lang="zh-CN" altLang="zh-CN" sz="1600" b="1">
                <a:latin typeface="仿宋" charset="-122"/>
                <a:ea typeface="仿宋" charset="-122"/>
              </a:rPr>
              <a:t>坚持</a:t>
            </a:r>
            <a:r>
              <a:rPr lang="en-US" altLang="zh-CN" sz="1600" b="1">
                <a:latin typeface="仿宋" charset="-122"/>
                <a:ea typeface="仿宋" charset="-122"/>
              </a:rPr>
              <a:t>=</a:t>
            </a:r>
            <a:r>
              <a:rPr lang="zh-CN" altLang="zh-CN" sz="1600" b="1">
                <a:latin typeface="仿宋" charset="-122"/>
                <a:ea typeface="仿宋" charset="-122"/>
              </a:rPr>
              <a:t>坚定</a:t>
            </a:r>
            <a:r>
              <a:rPr lang="en-US" altLang="zh-CN" sz="1600" b="1">
                <a:latin typeface="仿宋" charset="-122"/>
                <a:ea typeface="仿宋" charset="-122"/>
              </a:rPr>
              <a:t>+</a:t>
            </a:r>
            <a:r>
              <a:rPr lang="zh-CN" altLang="zh-CN" sz="1600" b="1">
                <a:latin typeface="仿宋" charset="-122"/>
                <a:ea typeface="仿宋" charset="-122"/>
              </a:rPr>
              <a:t>持久的职责，举全员之力凝心聚力</a:t>
            </a:r>
            <a:r>
              <a:rPr lang="zh-CN" altLang="en-US" sz="1600" b="1">
                <a:latin typeface="仿宋_GB2312" pitchFamily="49" charset="-122"/>
                <a:ea typeface="仿宋_GB2312" pitchFamily="49" charset="-122"/>
              </a:rPr>
              <a:t>、拼搏奋进，</a:t>
            </a:r>
            <a:r>
              <a:rPr lang="zh-CN" altLang="en-US" sz="1600" b="1">
                <a:latin typeface="仿宋" charset="-122"/>
                <a:ea typeface="仿宋" charset="-122"/>
              </a:rPr>
              <a:t>共创阳光辉煌明天，共享</a:t>
            </a:r>
            <a:r>
              <a:rPr lang="zh-CN" altLang="en-US" sz="1600" b="1">
                <a:latin typeface="仿宋" charset="-122"/>
                <a:ea typeface="仿宋" charset="-122"/>
                <a:sym typeface="宋体" pitchFamily="2" charset="-122"/>
              </a:rPr>
              <a:t>光伏</a:t>
            </a:r>
            <a:r>
              <a:rPr lang="zh-CN" altLang="en-US" sz="1600" b="1">
                <a:latin typeface="仿宋" charset="-122"/>
                <a:ea typeface="仿宋" charset="-122"/>
              </a:rPr>
              <a:t>未来盛宴！</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1" descr="u=547911677,751926192&amp;fm=27&amp;gp=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313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1860679" y="4467512"/>
            <a:ext cx="5682615" cy="398779"/>
          </a:xfrm>
          <a:prstGeom prst="rect">
            <a:avLst/>
          </a:prstGeom>
        </p:spPr>
        <p:txBody>
          <a:bodyPr wrap="none">
            <a:spAutoFit/>
          </a:bodyPr>
          <a:lstStyle/>
          <a:p>
            <a:pPr>
              <a:buFont typeface="Arial" pitchFamily="34" charset="0"/>
              <a:buNone/>
              <a:defRPr/>
            </a:pPr>
            <a:r>
              <a:rPr lang="en-US" altLang="zh-CN" sz="20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rPr>
              <a:t>2018</a:t>
            </a:r>
            <a:r>
              <a:rPr lang="zh-CN" altLang="en-US" sz="20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rPr>
              <a:t>年第四次集团公司中层以上管理人员会议现场</a:t>
            </a:r>
          </a:p>
        </p:txBody>
      </p:sp>
      <p:pic>
        <p:nvPicPr>
          <p:cNvPr id="7172"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0" y="309563"/>
            <a:ext cx="6129338"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041525"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buFont typeface="Arial" pitchFamily="34" charset="0"/>
              <a:buNone/>
              <a:defRPr/>
            </a:pPr>
            <a:r>
              <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2018-7-4</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电子报第八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电子报第八期</Template>
  <TotalTime>0</TotalTime>
  <Words>370</Words>
  <Application>Microsoft Office PowerPoint</Application>
  <PresentationFormat>全屏显示(16:9)</PresentationFormat>
  <Paragraphs>14</Paragraphs>
  <Slides>6</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6</vt:i4>
      </vt:variant>
    </vt:vector>
  </HeadingPairs>
  <TitlesOfParts>
    <vt:vector size="16" baseType="lpstr">
      <vt:lpstr>Calibri</vt:lpstr>
      <vt:lpstr>宋体</vt:lpstr>
      <vt:lpstr>Arial</vt:lpstr>
      <vt:lpstr>华文行楷</vt:lpstr>
      <vt:lpstr>微软雅黑</vt:lpstr>
      <vt:lpstr>仿宋_GB2312</vt:lpstr>
      <vt:lpstr>华文中宋</vt:lpstr>
      <vt:lpstr>华文细黑</vt:lpstr>
      <vt:lpstr>仿宋</vt:lpstr>
      <vt:lpstr>电子报第八期</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47</cp:revision>
  <dcterms:created xsi:type="dcterms:W3CDTF">2018-03-22T01:26:00Z</dcterms:created>
  <dcterms:modified xsi:type="dcterms:W3CDTF">2018-07-05T00:02:02Z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2052-10.1.0.7401</vt:lpwstr>
  </property>
</Properties>
</file>