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0"/>
  </p:notesMasterIdLst>
  <p:sldIdLst>
    <p:sldId id="289" r:id="rId2"/>
    <p:sldId id="290" r:id="rId3"/>
    <p:sldId id="328" r:id="rId4"/>
    <p:sldId id="329" r:id="rId5"/>
    <p:sldId id="331" r:id="rId6"/>
    <p:sldId id="336" r:id="rId7"/>
    <p:sldId id="332" r:id="rId8"/>
    <p:sldId id="291" r:id="rId9"/>
  </p:sldIdLst>
  <p:sldSz cx="9144000" cy="5143500" type="screen16x9"/>
  <p:notesSz cx="6834188" cy="9979025"/>
  <p:embeddedFontLst>
    <p:embeddedFont>
      <p:font typeface="仿宋" panose="02010600030101010101" charset="-122"/>
      <p:regular r:id="rId11"/>
    </p:embeddedFont>
    <p:embeddedFont>
      <p:font typeface="微软雅黑" panose="020B0503020204020204" pitchFamily="34" charset="-122"/>
      <p:regular r:id="rId12"/>
      <p:bold r:id="rId13"/>
    </p:embeddedFont>
    <p:embeddedFont>
      <p:font typeface="华文细黑" panose="02010600040101010101" pitchFamily="2" charset="-122"/>
      <p:regular r:id="rId14"/>
    </p:embeddedFont>
    <p:embeddedFont>
      <p:font typeface="华文行楷" panose="02010800040101010101" pitchFamily="2" charset="-122"/>
      <p:regular r:id="rId15"/>
    </p:embeddedFont>
    <p:embeddedFont>
      <p:font typeface="仿宋_GB2312" panose="02010609030101010101" pitchFamily="49" charset="-122"/>
      <p:regular r:id="rId16"/>
    </p:embeddedFont>
    <p:embeddedFont>
      <p:font typeface="华文中宋" panose="02010600040101010101" pitchFamily="2" charset="-122"/>
      <p:regular r:id="rId17"/>
    </p:embeddedFont>
    <p:embeddedFont>
      <p:font typeface="Calibri" panose="020F0502020204030204" pitchFamily="34" charset="0"/>
      <p:regular r:id="rId18"/>
      <p:bold r:id="rId19"/>
      <p:italic r:id="rId20"/>
      <p:boldItalic r:id="rId21"/>
    </p:embeddedFont>
  </p:embeddedFontLst>
  <p:defaultTextStyle>
    <a:defPPr>
      <a:defRPr lang="zh-CN"/>
    </a:defPPr>
    <a:lvl1pPr algn="l" rtl="0" fontAlgn="base">
      <a:spcBef>
        <a:spcPct val="0"/>
      </a:spcBef>
      <a:spcAft>
        <a:spcPct val="0"/>
      </a:spcAft>
      <a:buFont typeface="Arial" charset="0"/>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buFont typeface="Arial" charset="0"/>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buFont typeface="Arial" charset="0"/>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buFont typeface="Arial" charset="0"/>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buFont typeface="Arial"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9" autoAdjust="0"/>
    <p:restoredTop sz="94556" autoAdjust="0"/>
  </p:normalViewPr>
  <p:slideViewPr>
    <p:cSldViewPr>
      <p:cViewPr>
        <p:scale>
          <a:sx n="75" d="100"/>
          <a:sy n="75" d="100"/>
        </p:scale>
        <p:origin x="-1014" y="-270"/>
      </p:cViewPr>
      <p:guideLst>
        <p:guide orient="horz" pos="1632"/>
        <p:guide pos="2876"/>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viewProps" Target="viewProps.xml"/><Relationship Id="rId10" Type="http://schemas.openxmlformats.org/officeDocument/2006/relationships/notesMaster" Target="notesMasters/notesMaster1.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60688" cy="498475"/>
          </a:xfrm>
          <a:prstGeom prst="rect">
            <a:avLst/>
          </a:prstGeom>
        </p:spPr>
        <p:txBody>
          <a:bodyPr vert="horz" lIns="91440" tIns="45720" rIns="91440" bIns="45720" rtlCol="0"/>
          <a:lstStyle>
            <a:lvl1pPr algn="l" fontAlgn="auto">
              <a:buFont typeface="Arial" pitchFamily="34" charset="0"/>
              <a:buNone/>
              <a:defRPr sz="1200" noProof="1"/>
            </a:lvl1pPr>
          </a:lstStyle>
          <a:p>
            <a:pPr>
              <a:defRPr/>
            </a:pPr>
            <a:endParaRPr lang="zh-CN" altLang="en-US"/>
          </a:p>
        </p:txBody>
      </p:sp>
      <p:sp>
        <p:nvSpPr>
          <p:cNvPr id="3" name="日期占位符 2"/>
          <p:cNvSpPr>
            <a:spLocks noGrp="1"/>
          </p:cNvSpPr>
          <p:nvPr>
            <p:ph type="dt" idx="1"/>
          </p:nvPr>
        </p:nvSpPr>
        <p:spPr>
          <a:xfrm>
            <a:off x="3871913" y="0"/>
            <a:ext cx="2960687" cy="498475"/>
          </a:xfrm>
          <a:prstGeom prst="rect">
            <a:avLst/>
          </a:prstGeom>
        </p:spPr>
        <p:txBody>
          <a:bodyPr vert="horz" lIns="91440" tIns="45720" rIns="91440" bIns="45720" rtlCol="0"/>
          <a:lstStyle>
            <a:lvl1pPr algn="r" fontAlgn="auto">
              <a:buFont typeface="Arial" pitchFamily="34" charset="0"/>
              <a:buNone/>
              <a:defRPr sz="1200" noProof="1">
                <a:latin typeface="+mn-lt"/>
                <a:ea typeface="+mn-ea"/>
              </a:defRPr>
            </a:lvl1pPr>
          </a:lstStyle>
          <a:p>
            <a:pPr>
              <a:defRPr/>
            </a:pPr>
            <a:fld id="{0CDBE4D7-63AD-4ABA-89B0-0101617B61D8}" type="datetimeFigureOut">
              <a:rPr lang="zh-CN" altLang="en-US"/>
              <a:pPr>
                <a:defRPr/>
              </a:pPr>
              <a:t>2018-7-13</a:t>
            </a:fld>
            <a:endParaRPr lang="zh-CN" altLang="en-US"/>
          </a:p>
        </p:txBody>
      </p:sp>
      <p:sp>
        <p:nvSpPr>
          <p:cNvPr id="9220" name="幻灯片图像占位符 3"/>
          <p:cNvSpPr>
            <a:spLocks noGrp="1" noRot="1" noChangeAspect="1" noChangeArrowheads="1"/>
          </p:cNvSpPr>
          <p:nvPr>
            <p:ph type="sldImg" idx="4294967295"/>
          </p:nvPr>
        </p:nvSpPr>
        <p:spPr bwMode="auto">
          <a:xfrm>
            <a:off x="90488" y="747713"/>
            <a:ext cx="6653212" cy="3743325"/>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3077" name="备注占位符 4"/>
          <p:cNvSpPr>
            <a:spLocks noGrp="1" noChangeArrowheads="1"/>
          </p:cNvSpPr>
          <p:nvPr>
            <p:ph type="body" sz="quarter" idx="4294967295"/>
          </p:nvPr>
        </p:nvSpPr>
        <p:spPr bwMode="auto">
          <a:xfrm>
            <a:off x="684213" y="4740275"/>
            <a:ext cx="5467350" cy="449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9478963"/>
            <a:ext cx="2960688" cy="498475"/>
          </a:xfrm>
          <a:prstGeom prst="rect">
            <a:avLst/>
          </a:prstGeom>
        </p:spPr>
        <p:txBody>
          <a:bodyPr vert="horz" lIns="91440" tIns="45720" rIns="91440" bIns="45720" rtlCol="0" anchor="b"/>
          <a:lstStyle>
            <a:lvl1pPr algn="l" fontAlgn="auto">
              <a:buFont typeface="Arial" pitchFamily="34" charset="0"/>
              <a:buNone/>
              <a:defRPr sz="1200" noProof="1"/>
            </a:lvl1pPr>
          </a:lstStyle>
          <a:p>
            <a:pPr>
              <a:defRPr/>
            </a:pPr>
            <a:endParaRPr lang="zh-CN" altLang="en-US"/>
          </a:p>
        </p:txBody>
      </p:sp>
      <p:sp>
        <p:nvSpPr>
          <p:cNvPr id="7" name="灯片编号占位符 6"/>
          <p:cNvSpPr>
            <a:spLocks noGrp="1"/>
          </p:cNvSpPr>
          <p:nvPr>
            <p:ph type="sldNum" sz="quarter" idx="5"/>
          </p:nvPr>
        </p:nvSpPr>
        <p:spPr>
          <a:xfrm>
            <a:off x="3871913" y="9478963"/>
            <a:ext cx="2960687" cy="498475"/>
          </a:xfrm>
          <a:prstGeom prst="rect">
            <a:avLst/>
          </a:prstGeom>
        </p:spPr>
        <p:txBody>
          <a:bodyPr vert="horz" wrap="square" lIns="91440" tIns="45720" rIns="91440" bIns="45720" numCol="1" anchor="b" anchorCtr="0" compatLnSpc="1">
            <a:prstTxWarp prst="textNoShape">
              <a:avLst/>
            </a:prstTxWarp>
          </a:bodyPr>
          <a:lstStyle>
            <a:lvl1pPr algn="r">
              <a:buFont typeface="Arial" pitchFamily="34" charset="0"/>
              <a:buNone/>
              <a:defRPr sz="1200" smtClean="0"/>
            </a:lvl1pPr>
          </a:lstStyle>
          <a:p>
            <a:pPr>
              <a:defRPr/>
            </a:pPr>
            <a:fld id="{112C3090-3050-49E5-BA3A-910F563B25EB}" type="slidenum">
              <a:rPr lang="zh-CN" altLang="en-US"/>
              <a:pPr>
                <a:defRPr/>
              </a:pPr>
              <a:t>‹#›</a:t>
            </a:fld>
            <a:endParaRPr lang="zh-CN" altLang="en-US"/>
          </a:p>
        </p:txBody>
      </p:sp>
    </p:spTree>
    <p:extLst>
      <p:ext uri="{BB962C8B-B14F-4D97-AF65-F5344CB8AC3E}">
        <p14:creationId xmlns:p14="http://schemas.microsoft.com/office/powerpoint/2010/main" val="462429711"/>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5365"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965"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86097402-8C08-45A1-BBA8-E14F688183CE}" type="datetimeFigureOut">
              <a:rPr lang="zh-CN" altLang="en-US"/>
              <a:pPr>
                <a:defRPr/>
              </a:pPr>
              <a:t>2018-7-13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7F8BB7FD-FA86-4E55-BAE3-9A4D4674DF46}" type="slidenum">
              <a:rPr lang="zh-CN" altLang="en-US"/>
              <a:pPr>
                <a:defRPr/>
              </a:pPr>
              <a:t>‹#›</a:t>
            </a:fld>
            <a:endParaRPr lang="zh-CN" altLang="en-US"/>
          </a:p>
        </p:txBody>
      </p:sp>
    </p:spTree>
    <p:extLst>
      <p:ext uri="{BB962C8B-B14F-4D97-AF65-F5344CB8AC3E}">
        <p14:creationId xmlns:p14="http://schemas.microsoft.com/office/powerpoint/2010/main" val="3239017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CC5A3892-6424-4416-852C-7466FF536C7E}" type="datetimeFigureOut">
              <a:rPr lang="zh-CN" altLang="en-US"/>
              <a:pPr>
                <a:defRPr/>
              </a:pPr>
              <a:t>2018-7-13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40AF6C9-FEF9-49E6-B783-58FF7670C8C6}" type="slidenum">
              <a:rPr lang="zh-CN" altLang="en-US"/>
              <a:pPr>
                <a:defRPr/>
              </a:pPr>
              <a:t>‹#›</a:t>
            </a:fld>
            <a:endParaRPr lang="zh-CN" altLang="en-US"/>
          </a:p>
        </p:txBody>
      </p:sp>
    </p:spTree>
    <p:extLst>
      <p:ext uri="{BB962C8B-B14F-4D97-AF65-F5344CB8AC3E}">
        <p14:creationId xmlns:p14="http://schemas.microsoft.com/office/powerpoint/2010/main" val="19302823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965"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89AAEAF4-5391-4858-BB19-C14555A900DE}" type="datetimeFigureOut">
              <a:rPr lang="zh-CN" altLang="en-US"/>
              <a:pPr>
                <a:defRPr/>
              </a:pPr>
              <a:t>2018-7-13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B67C3F0F-868C-4102-9F02-6E567B2A0D31}" type="slidenum">
              <a:rPr lang="zh-CN" altLang="en-US"/>
              <a:pPr>
                <a:defRPr/>
              </a:pPr>
              <a:t>‹#›</a:t>
            </a:fld>
            <a:endParaRPr lang="zh-CN" altLang="en-US"/>
          </a:p>
        </p:txBody>
      </p:sp>
    </p:spTree>
    <p:extLst>
      <p:ext uri="{BB962C8B-B14F-4D97-AF65-F5344CB8AC3E}">
        <p14:creationId xmlns:p14="http://schemas.microsoft.com/office/powerpoint/2010/main" val="205513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fld id="{2D85FDBA-CC73-46A6-AB1E-E0AC84D8DED1}" type="datetimeFigureOut">
              <a:rPr lang="zh-CN" altLang="en-US"/>
              <a:pPr>
                <a:defRPr/>
              </a:pPr>
              <a:t>2018-7-13</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ACEB6E9B-1C04-40BB-93A9-2C328A49521D}" type="slidenum">
              <a:rPr lang="zh-CN" altLang="en-US"/>
              <a:pPr>
                <a:defRPr/>
              </a:pPr>
              <a:t>‹#›</a:t>
            </a:fld>
            <a:endParaRPr lang="zh-CN" altLang="en-US"/>
          </a:p>
        </p:txBody>
      </p:sp>
    </p:spTree>
    <p:extLst>
      <p:ext uri="{BB962C8B-B14F-4D97-AF65-F5344CB8AC3E}">
        <p14:creationId xmlns:p14="http://schemas.microsoft.com/office/powerpoint/2010/main" val="218291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fld id="{730C689B-C611-45CA-9A89-F553A3D9FAAD}" type="datetimeFigureOut">
              <a:rPr lang="zh-CN" altLang="en-US"/>
              <a:pPr>
                <a:defRPr/>
              </a:pPr>
              <a:t>2018-7-13</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9760D8B1-97C4-4603-98C1-0A30A01DD4D3}" type="slidenum">
              <a:rPr lang="zh-CN" altLang="en-US"/>
              <a:pPr>
                <a:defRPr/>
              </a:pPr>
              <a:t>‹#›</a:t>
            </a:fld>
            <a:endParaRPr lang="zh-CN" altLang="en-US"/>
          </a:p>
        </p:txBody>
      </p:sp>
    </p:spTree>
    <p:extLst>
      <p:ext uri="{BB962C8B-B14F-4D97-AF65-F5344CB8AC3E}">
        <p14:creationId xmlns:p14="http://schemas.microsoft.com/office/powerpoint/2010/main" val="3664552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2F62809A-301D-4BF5-866F-F1A10D93BF48}" type="datetimeFigureOut">
              <a:rPr lang="zh-CN" altLang="en-US"/>
              <a:pPr>
                <a:defRPr/>
              </a:pPr>
              <a:t>2018-7-13</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29BE5BAE-41A0-4254-AA16-6B05E15EFA91}" type="slidenum">
              <a:rPr lang="zh-CN" altLang="en-US"/>
              <a:pPr>
                <a:defRPr/>
              </a:pPr>
              <a:t>‹#›</a:t>
            </a:fld>
            <a:endParaRPr lang="zh-CN" altLang="en-US"/>
          </a:p>
        </p:txBody>
      </p:sp>
    </p:spTree>
    <p:extLst>
      <p:ext uri="{BB962C8B-B14F-4D97-AF65-F5344CB8AC3E}">
        <p14:creationId xmlns:p14="http://schemas.microsoft.com/office/powerpoint/2010/main" val="4312294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46E061FC-C26E-4872-A9AF-0404323ABEF2}" type="datetimeFigureOut">
              <a:rPr lang="zh-CN" altLang="en-US"/>
              <a:pPr>
                <a:defRPr/>
              </a:pPr>
              <a:t>2018-7-13</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6743DF2B-EDF4-4617-8167-35890C56F847}" type="slidenum">
              <a:rPr lang="zh-CN" altLang="en-US"/>
              <a:pPr>
                <a:defRPr/>
              </a:pPr>
              <a:t>‹#›</a:t>
            </a:fld>
            <a:endParaRPr lang="zh-CN" altLang="en-US"/>
          </a:p>
        </p:txBody>
      </p:sp>
    </p:spTree>
    <p:extLst>
      <p:ext uri="{BB962C8B-B14F-4D97-AF65-F5344CB8AC3E}">
        <p14:creationId xmlns:p14="http://schemas.microsoft.com/office/powerpoint/2010/main" val="85616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C0112667-7F24-4582-8F24-BBBB9565AC79}" type="datetimeFigureOut">
              <a:rPr lang="zh-CN" altLang="en-US"/>
              <a:pPr>
                <a:defRPr/>
              </a:pPr>
              <a:t>2018-7-13</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14CB4EFB-3CC9-41B8-88BE-001E9F0ECA09}" type="slidenum">
              <a:rPr lang="zh-CN" altLang="en-US"/>
              <a:pPr>
                <a:defRPr/>
              </a:pPr>
              <a:t>‹#›</a:t>
            </a:fld>
            <a:endParaRPr lang="zh-CN" altLang="en-US"/>
          </a:p>
        </p:txBody>
      </p:sp>
    </p:spTree>
    <p:extLst>
      <p:ext uri="{BB962C8B-B14F-4D97-AF65-F5344CB8AC3E}">
        <p14:creationId xmlns:p14="http://schemas.microsoft.com/office/powerpoint/2010/main" val="41590545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5365" indent="0">
              <a:buNone/>
              <a:defRPr sz="2000"/>
            </a:lvl6pPr>
            <a:lvl7pPr marL="2742565" indent="0">
              <a:buNone/>
              <a:defRPr sz="2000"/>
            </a:lvl7pPr>
            <a:lvl8pPr marL="3199765" indent="0">
              <a:buNone/>
              <a:defRPr sz="2000"/>
            </a:lvl8pPr>
            <a:lvl9pPr marL="3656965" indent="0">
              <a:buNone/>
              <a:defRPr sz="2000"/>
            </a:lvl9pPr>
          </a:lstStyle>
          <a:p>
            <a:pPr lvl="0"/>
            <a:r>
              <a:rPr lang="zh-CN" altLang="en-US" noProof="1" smtClean="0"/>
              <a:t>单击图标添加图片</a:t>
            </a:r>
            <a:endParaRPr lang="zh-CN" altLang="en-US" noProof="1"/>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B96AF32A-56B3-4551-9915-E79F99847BC1}" type="datetimeFigureOut">
              <a:rPr lang="zh-CN" altLang="en-US"/>
              <a:pPr>
                <a:defRPr/>
              </a:pPr>
              <a:t>2018-7-13</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B2C4351B-9742-4425-BE60-EC3A8B82FF61}" type="slidenum">
              <a:rPr lang="zh-CN" altLang="en-US"/>
              <a:pPr>
                <a:defRPr/>
              </a:pPr>
              <a:t>‹#›</a:t>
            </a:fld>
            <a:endParaRPr lang="zh-CN" altLang="en-US"/>
          </a:p>
        </p:txBody>
      </p:sp>
    </p:spTree>
    <p:extLst>
      <p:ext uri="{BB962C8B-B14F-4D97-AF65-F5344CB8AC3E}">
        <p14:creationId xmlns:p14="http://schemas.microsoft.com/office/powerpoint/2010/main" val="2123872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FFA38805-7A18-4950-8E17-E8F29D6941EF}" type="datetimeFigureOut">
              <a:rPr lang="zh-CN" altLang="en-US"/>
              <a:pPr>
                <a:defRPr/>
              </a:pPr>
              <a:t>2018-7-13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DE6E63A6-1555-43A1-A6D2-2EBAA4F5633B}" type="slidenum">
              <a:rPr lang="zh-CN" altLang="en-US"/>
              <a:pPr>
                <a:defRPr/>
              </a:pPr>
              <a:t>‹#›</a:t>
            </a:fld>
            <a:endParaRPr lang="zh-CN" altLang="en-US"/>
          </a:p>
        </p:txBody>
      </p:sp>
    </p:spTree>
    <p:extLst>
      <p:ext uri="{BB962C8B-B14F-4D97-AF65-F5344CB8AC3E}">
        <p14:creationId xmlns:p14="http://schemas.microsoft.com/office/powerpoint/2010/main" val="4595651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3"/>
            <a:ext cx="2057400" cy="329088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54783"/>
            <a:ext cx="6019800" cy="329088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BA45E473-A9CE-40F0-9F86-B70BF47BF200}" type="datetimeFigureOut">
              <a:rPr lang="zh-CN" altLang="en-US"/>
              <a:pPr>
                <a:defRPr/>
              </a:pPr>
              <a:t>2018-7-13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80B17856-7364-448C-A4A5-057DE544156F}" type="slidenum">
              <a:rPr lang="zh-CN" altLang="en-US"/>
              <a:pPr>
                <a:defRPr/>
              </a:pPr>
              <a:t>‹#›</a:t>
            </a:fld>
            <a:endParaRPr lang="zh-CN" altLang="en-US"/>
          </a:p>
        </p:txBody>
      </p:sp>
    </p:spTree>
    <p:extLst>
      <p:ext uri="{BB962C8B-B14F-4D97-AF65-F5344CB8AC3E}">
        <p14:creationId xmlns:p14="http://schemas.microsoft.com/office/powerpoint/2010/main" val="7858895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bwMode="auto">
      <p:bgPr>
        <a:solidFill>
          <a:srgbClr val="FCFCFC"/>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pPr>
              <a:defRPr/>
            </a:pPr>
            <a:fld id="{E98D3468-4093-46FE-9D07-FC412D52BC2F}" type="datetimeFigureOut">
              <a:rPr lang="zh-CN" altLang="en-US"/>
              <a:pPr>
                <a:defRPr/>
              </a:pPr>
              <a:t>2018-7-13</a:t>
            </a:fld>
            <a:endParaRPr lang="zh-CN" altLang="en-US"/>
          </a:p>
        </p:txBody>
      </p:sp>
      <p:sp>
        <p:nvSpPr>
          <p:cNvPr id="3" name="页脚占位符 2"/>
          <p:cNvSpPr>
            <a:spLocks noGrp="1"/>
          </p:cNvSpPr>
          <p:nvPr>
            <p:ph type="ftr" sz="quarter" idx="11"/>
          </p:nvPr>
        </p:nvSpPr>
        <p:spPr/>
        <p:txBody>
          <a:bodyPr/>
          <a:lstStyle>
            <a:lvl1pPr>
              <a:defRPr/>
            </a:lvl1pPr>
          </a:lstStyle>
          <a:p>
            <a:pPr>
              <a:defRPr/>
            </a:pPr>
            <a:endParaRPr lang="zh-CN" altLang="en-US"/>
          </a:p>
        </p:txBody>
      </p:sp>
      <p:sp>
        <p:nvSpPr>
          <p:cNvPr id="4" name="灯片编号占位符 3"/>
          <p:cNvSpPr>
            <a:spLocks noGrp="1"/>
          </p:cNvSpPr>
          <p:nvPr>
            <p:ph type="sldNum" sz="quarter" idx="12"/>
          </p:nvPr>
        </p:nvSpPr>
        <p:spPr/>
        <p:txBody>
          <a:bodyPr/>
          <a:lstStyle>
            <a:lvl1pPr>
              <a:defRPr smtClean="0"/>
            </a:lvl1pPr>
          </a:lstStyle>
          <a:p>
            <a:pPr>
              <a:defRPr/>
            </a:pPr>
            <a:fld id="{7FD8D717-C7BF-404B-A2F7-90E1C80F933A}" type="slidenum">
              <a:rPr lang="zh-CN" altLang="en-US"/>
              <a:pPr>
                <a:defRPr/>
              </a:pPr>
              <a:t>‹#›</a:t>
            </a:fld>
            <a:endParaRPr lang="zh-CN" altLang="en-US"/>
          </a:p>
        </p:txBody>
      </p:sp>
    </p:spTree>
    <p:extLst>
      <p:ext uri="{BB962C8B-B14F-4D97-AF65-F5344CB8AC3E}">
        <p14:creationId xmlns:p14="http://schemas.microsoft.com/office/powerpoint/2010/main" val="2710131160"/>
      </p:ext>
    </p:extLst>
  </p:cSld>
  <p:clrMapOvr>
    <a:masterClrMapping/>
  </p:clrMapOvr>
  <p:transition spd="med" advClick="0" advTm="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noChangeArrowheads="1"/>
          </p:cNvSpPr>
          <p:nvPr>
            <p:ph type="body" idx="4294967295"/>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28" tIns="45714" rIns="91428" bIns="45714" rtlCol="0" anchor="ctr"/>
          <a:lstStyle>
            <a:lvl1pPr algn="l" fontAlgn="auto">
              <a:buFont typeface="Arial" pitchFamily="34" charset="0"/>
              <a:buNone/>
              <a:defRPr sz="1200" noProof="1">
                <a:solidFill>
                  <a:schemeClr val="tx1">
                    <a:tint val="75000"/>
                  </a:schemeClr>
                </a:solidFill>
                <a:latin typeface="+mn-lt"/>
                <a:ea typeface="+mn-ea"/>
              </a:defRPr>
            </a:lvl1pPr>
          </a:lstStyle>
          <a:p>
            <a:pPr>
              <a:defRPr/>
            </a:pPr>
            <a:fld id="{1E9B84DB-2A80-4453-B398-F56A4B2C31A7}" type="datetimeFigureOut">
              <a:rPr lang="zh-CN" altLang="en-US"/>
              <a:pPr>
                <a:defRPr/>
              </a:pPr>
              <a:t>2018-7-13</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28" tIns="45714" rIns="91428" bIns="45714" rtlCol="0" anchor="ctr"/>
          <a:lstStyle>
            <a:lvl1pPr algn="ctr" fontAlgn="auto">
              <a:buFont typeface="Arial" pitchFamily="34" charset="0"/>
              <a:buNone/>
              <a:defRPr sz="1200" noProof="1">
                <a:solidFill>
                  <a:schemeClr val="tx1">
                    <a:tint val="75000"/>
                  </a:schemeClr>
                </a:solidFill>
              </a:defRPr>
            </a:lvl1pPr>
          </a:lstStyle>
          <a:p>
            <a:pPr>
              <a:defRPr/>
            </a:pPr>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wrap="square" lIns="91428" tIns="45714" rIns="91428" bIns="45714" numCol="1" anchor="ctr" anchorCtr="0" compatLnSpc="1">
            <a:prstTxWarp prst="textNoShape">
              <a:avLst/>
            </a:prstTxWarp>
          </a:bodyPr>
          <a:lstStyle>
            <a:lvl1pPr algn="r">
              <a:buFont typeface="Arial" pitchFamily="34" charset="0"/>
              <a:buNone/>
              <a:defRPr sz="1200" smtClean="0">
                <a:solidFill>
                  <a:srgbClr val="898989"/>
                </a:solidFill>
              </a:defRPr>
            </a:lvl1pPr>
          </a:lstStyle>
          <a:p>
            <a:pPr>
              <a:defRPr/>
            </a:pPr>
            <a:fld id="{6914D1B5-01F8-4D0A-8FC7-DBB17558A21A}"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1363663" y="1262063"/>
            <a:ext cx="6416675" cy="923925"/>
          </a:xfrm>
          <a:prstGeom prst="rect">
            <a:avLst/>
          </a:prstGeom>
        </p:spPr>
        <p:txBody>
          <a:bodyPr wrap="none" lIns="91428" tIns="45714" rIns="91428" bIns="45714">
            <a:spAutoFit/>
          </a:bodyPr>
          <a:lstStyle/>
          <a:p>
            <a:pPr algn="ctr" fontAlgn="auto">
              <a:buFont typeface="Arial" pitchFamily="34" charset="0"/>
              <a:buNone/>
              <a:defRPr/>
            </a:pPr>
            <a:r>
              <a:rPr lang="zh-CN"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阳光能源集团电子报</a:t>
            </a:r>
          </a:p>
        </p:txBody>
      </p:sp>
      <p:sp>
        <p:nvSpPr>
          <p:cNvPr id="9" name="矩形 8"/>
          <p:cNvSpPr/>
          <p:nvPr/>
        </p:nvSpPr>
        <p:spPr>
          <a:xfrm>
            <a:off x="4985406" y="4307284"/>
            <a:ext cx="4102406" cy="646331"/>
          </a:xfrm>
          <a:prstGeom prst="rect">
            <a:avLst/>
          </a:prstGeom>
          <a:noFill/>
        </p:spPr>
        <p:txBody>
          <a:bodyPr wrap="none">
            <a:spAutoFit/>
          </a:bodyPr>
          <a:lstStyle/>
          <a:p>
            <a:pPr algn="ctr">
              <a:buFont typeface="Arial" pitchFamily="34" charset="0"/>
              <a:buNone/>
              <a:defRPr/>
            </a:pPr>
            <a:r>
              <a:rPr lang="en-US" altLang="zh-CN" sz="3600" b="1" noProof="1">
                <a:ln w="17780" cmpd="sng">
                  <a:solidFill>
                    <a:schemeClr val="accent1">
                      <a:tint val="3000"/>
                    </a:schemeClr>
                  </a:solidFill>
                  <a:prstDash val="solid"/>
                  <a:miter lim="800000"/>
                </a:ln>
                <a:solidFill>
                  <a:srgbClr val="92D05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2018</a:t>
            </a:r>
            <a:r>
              <a:rPr lang="zh-CN" altLang="en-US" sz="3600" b="1" noProof="1">
                <a:ln w="17780" cmpd="sng">
                  <a:solidFill>
                    <a:schemeClr val="accent1">
                      <a:tint val="3000"/>
                    </a:schemeClr>
                  </a:solidFill>
                  <a:prstDash val="solid"/>
                  <a:miter lim="800000"/>
                </a:ln>
                <a:solidFill>
                  <a:srgbClr val="92D05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年</a:t>
            </a:r>
            <a:r>
              <a:rPr lang="zh-CN" altLang="en-US" sz="3600" b="1" noProof="1" smtClean="0">
                <a:ln w="17780" cmpd="sng">
                  <a:solidFill>
                    <a:schemeClr val="accent1">
                      <a:tint val="3000"/>
                    </a:schemeClr>
                  </a:solidFill>
                  <a:prstDash val="solid"/>
                  <a:miter lim="800000"/>
                </a:ln>
                <a:solidFill>
                  <a:srgbClr val="92D05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第二十八期</a:t>
            </a:r>
            <a:endParaRPr lang="zh-CN" altLang="en-US" sz="3600" b="1" noProof="1">
              <a:ln w="17780" cmpd="sng">
                <a:solidFill>
                  <a:schemeClr val="accent1">
                    <a:tint val="3000"/>
                  </a:schemeClr>
                </a:solidFill>
                <a:prstDash val="solid"/>
                <a:miter lim="800000"/>
              </a:ln>
              <a:solidFill>
                <a:srgbClr val="92D05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endParaRPr>
          </a:p>
        </p:txBody>
      </p:sp>
      <p:pic>
        <p:nvPicPr>
          <p:cNvPr id="307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6850"/>
            <a:ext cx="1403350"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图片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15875"/>
            <a:ext cx="9121775" cy="517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3779912" y="3303588"/>
            <a:ext cx="5086276" cy="369332"/>
          </a:xfrm>
          <a:prstGeom prst="rect">
            <a:avLst/>
          </a:prstGeom>
          <a:noFill/>
          <a:ln>
            <a:noFill/>
          </a:ln>
        </p:spPr>
        <p:txBody>
          <a:bodyPr wrap="square">
            <a:spAutoFit/>
          </a:bodyPr>
          <a:lstStyle/>
          <a:p>
            <a:pPr>
              <a:buFont typeface="Arial" pitchFamily="34" charset="0"/>
              <a:buNone/>
              <a:defRPr/>
            </a:pPr>
            <a:r>
              <a:rPr lang="zh-CN" altLang="en-US"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rPr>
              <a:t>深化科学民主管理  促进企业和谐发展  </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  </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03</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123" name="矩形 2"/>
          <p:cNvSpPr>
            <a:spLocks noChangeArrowheads="1"/>
          </p:cNvSpPr>
          <p:nvPr/>
        </p:nvSpPr>
        <p:spPr bwMode="auto">
          <a:xfrm>
            <a:off x="336550" y="1133475"/>
            <a:ext cx="8667750" cy="477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90000"/>
              </a:lnSpc>
            </a:pPr>
            <a:r>
              <a:rPr lang="en-US" altLang="zh-CN" sz="1600" b="1" dirty="0">
                <a:latin typeface="仿宋_GB2312" pitchFamily="49" charset="-122"/>
                <a:ea typeface="仿宋_GB2312" pitchFamily="49" charset="-122"/>
              </a:rPr>
              <a:t>    </a:t>
            </a:r>
            <a:endParaRPr lang="zh-CN" altLang="en-US" sz="1600" b="1" dirty="0">
              <a:latin typeface="仿宋" charset="-122"/>
              <a:ea typeface="仿宋" charset="-122"/>
            </a:endParaRPr>
          </a:p>
        </p:txBody>
      </p:sp>
      <p:sp>
        <p:nvSpPr>
          <p:cNvPr id="4" name="矩形 3"/>
          <p:cNvSpPr/>
          <p:nvPr/>
        </p:nvSpPr>
        <p:spPr>
          <a:xfrm>
            <a:off x="833437" y="123826"/>
            <a:ext cx="7483475" cy="523208"/>
          </a:xfrm>
          <a:prstGeom prst="rect">
            <a:avLst/>
          </a:prstGeom>
        </p:spPr>
        <p:txBody>
          <a:bodyPr lIns="91428" tIns="45714" rIns="91428" bIns="45714">
            <a:spAutoFit/>
          </a:bodyPr>
          <a:lstStyle/>
          <a:p>
            <a:pPr algn="ctr" fontAlgn="auto">
              <a:buFont typeface="Arial" pitchFamily="34" charset="0"/>
              <a:buNone/>
              <a:defRPr/>
            </a:pPr>
            <a:r>
              <a:rPr lang="zh-CN" altLang="en-US" sz="2800"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行楷" panose="02010800040101010101" pitchFamily="2" charset="-122"/>
                <a:ea typeface="华文行楷" panose="02010800040101010101" pitchFamily="2" charset="-122"/>
              </a:rPr>
              <a:t>深化科学民主管理  促进企业和谐发展</a:t>
            </a:r>
            <a:endParaRPr lang="en-US" altLang="zh-CN" sz="2800"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行楷" panose="02010800040101010101" pitchFamily="2" charset="-122"/>
              <a:ea typeface="华文行楷" panose="02010800040101010101" pitchFamily="2" charset="-122"/>
            </a:endParaRPr>
          </a:p>
        </p:txBody>
      </p:sp>
      <p:sp>
        <p:nvSpPr>
          <p:cNvPr id="2" name="矩形 1"/>
          <p:cNvSpPr/>
          <p:nvPr/>
        </p:nvSpPr>
        <p:spPr>
          <a:xfrm>
            <a:off x="798079" y="985588"/>
            <a:ext cx="7744692" cy="4031873"/>
          </a:xfrm>
          <a:prstGeom prst="rect">
            <a:avLst/>
          </a:prstGeom>
        </p:spPr>
        <p:txBody>
          <a:bodyPr wrap="square">
            <a:spAutoFit/>
          </a:bodyPr>
          <a:lstStyle/>
          <a:p>
            <a:pPr>
              <a:lnSpc>
                <a:spcPct val="200000"/>
              </a:lnSpc>
            </a:pPr>
            <a:r>
              <a:rPr lang="en-US" altLang="zh-CN" sz="1600" dirty="0" smtClean="0">
                <a:latin typeface="仿宋_GB2312" panose="02010609030101010101" pitchFamily="49" charset="-122"/>
                <a:ea typeface="仿宋_GB2312" panose="02010609030101010101" pitchFamily="49" charset="-122"/>
              </a:rPr>
              <a:t>    </a:t>
            </a:r>
            <a:r>
              <a:rPr lang="zh-CN" altLang="zh-CN" sz="1600" b="1" dirty="0" smtClean="0">
                <a:latin typeface="仿宋_GB2312" panose="02010609030101010101" pitchFamily="49" charset="-122"/>
                <a:ea typeface="仿宋_GB2312" panose="02010609030101010101" pitchFamily="49" charset="-122"/>
              </a:rPr>
              <a:t>为了</a:t>
            </a:r>
            <a:r>
              <a:rPr lang="zh-CN" altLang="zh-CN" sz="1600" b="1" dirty="0">
                <a:latin typeface="仿宋_GB2312" panose="02010609030101010101" pitchFamily="49" charset="-122"/>
                <a:ea typeface="仿宋_GB2312" panose="02010609030101010101" pitchFamily="49" charset="-122"/>
              </a:rPr>
              <a:t>深入贯彻习近平新时代中国特色社会主义思想，抓住主线主业，落实“大力开展职代会专项建制行动”总要求，着力培育总结推广先进典型，推进供给侧结构性改革和构建和谐劳动关系，充分发挥企业民主管理在推动经济转型和振兴发展中的积极作用，切实保障职工“四权”落实</a:t>
            </a:r>
            <a:r>
              <a:rPr lang="zh-CN" altLang="zh-CN" sz="1600" b="1" dirty="0" smtClean="0">
                <a:latin typeface="仿宋_GB2312" panose="02010609030101010101" pitchFamily="49" charset="-122"/>
                <a:ea typeface="仿宋_GB2312" panose="02010609030101010101" pitchFamily="49" charset="-122"/>
              </a:rPr>
              <a:t>。</a:t>
            </a:r>
            <a:endParaRPr lang="en-US" altLang="zh-CN" sz="1600" b="1" dirty="0" smtClean="0">
              <a:latin typeface="仿宋_GB2312" panose="02010609030101010101" pitchFamily="49" charset="-122"/>
              <a:ea typeface="仿宋_GB2312" panose="02010609030101010101" pitchFamily="49" charset="-122"/>
            </a:endParaRPr>
          </a:p>
          <a:p>
            <a:pPr>
              <a:lnSpc>
                <a:spcPct val="200000"/>
              </a:lnSpc>
            </a:pPr>
            <a:r>
              <a:rPr lang="en-US" altLang="zh-CN" sz="1600" b="1" dirty="0">
                <a:latin typeface="仿宋_GB2312" panose="02010609030101010101" pitchFamily="49" charset="-122"/>
                <a:ea typeface="仿宋_GB2312" panose="02010609030101010101" pitchFamily="49" charset="-122"/>
              </a:rPr>
              <a:t> </a:t>
            </a:r>
            <a:r>
              <a:rPr lang="en-US" altLang="zh-CN" sz="1600" b="1" dirty="0" smtClean="0">
                <a:latin typeface="仿宋_GB2312" panose="02010609030101010101" pitchFamily="49" charset="-122"/>
                <a:ea typeface="仿宋_GB2312" panose="02010609030101010101" pitchFamily="49" charset="-122"/>
              </a:rPr>
              <a:t>   7</a:t>
            </a:r>
            <a:r>
              <a:rPr lang="zh-CN" altLang="zh-CN" sz="1600" b="1" dirty="0" smtClean="0">
                <a:latin typeface="仿宋_GB2312" panose="02010609030101010101" pitchFamily="49" charset="-122"/>
                <a:ea typeface="仿宋_GB2312" panose="02010609030101010101" pitchFamily="49" charset="-122"/>
              </a:rPr>
              <a:t>月</a:t>
            </a:r>
            <a:r>
              <a:rPr lang="en-US" altLang="zh-CN" sz="1600" b="1" dirty="0" smtClean="0">
                <a:latin typeface="仿宋_GB2312" panose="02010609030101010101" pitchFamily="49" charset="-122"/>
                <a:ea typeface="仿宋_GB2312" panose="02010609030101010101" pitchFamily="49" charset="-122"/>
              </a:rPr>
              <a:t>12</a:t>
            </a:r>
            <a:r>
              <a:rPr lang="zh-CN" altLang="zh-CN" sz="1600" b="1" dirty="0">
                <a:latin typeface="仿宋_GB2312" panose="02010609030101010101" pitchFamily="49" charset="-122"/>
                <a:ea typeface="仿宋_GB2312" panose="02010609030101010101" pitchFamily="49" charset="-122"/>
              </a:rPr>
              <a:t>日</a:t>
            </a:r>
            <a:r>
              <a:rPr lang="zh-CN" altLang="zh-CN" sz="1600" b="1" dirty="0" smtClean="0">
                <a:latin typeface="仿宋_GB2312" panose="02010609030101010101" pitchFamily="49" charset="-122"/>
                <a:ea typeface="仿宋_GB2312" panose="02010609030101010101" pitchFamily="49" charset="-122"/>
              </a:rPr>
              <a:t>，</a:t>
            </a:r>
            <a:r>
              <a:rPr lang="zh-CN" altLang="en-US" sz="1600" b="1" dirty="0">
                <a:latin typeface="仿宋_GB2312" panose="02010609030101010101" pitchFamily="49" charset="-122"/>
                <a:ea typeface="仿宋_GB2312" panose="02010609030101010101" pitchFamily="49" charset="-122"/>
              </a:rPr>
              <a:t>由全国</a:t>
            </a:r>
            <a:r>
              <a:rPr lang="zh-CN" altLang="en-US" sz="1600" b="1" dirty="0" smtClean="0">
                <a:latin typeface="仿宋_GB2312" panose="02010609030101010101" pitchFamily="49" charset="-122"/>
                <a:ea typeface="仿宋_GB2312" panose="02010609030101010101" pitchFamily="49" charset="-122"/>
              </a:rPr>
              <a:t>总工会</a:t>
            </a:r>
            <a:r>
              <a:rPr lang="zh-CN" altLang="zh-CN" sz="1600" b="1" dirty="0" smtClean="0">
                <a:latin typeface="仿宋_GB2312" panose="02010609030101010101" pitchFamily="49" charset="-122"/>
                <a:ea typeface="仿宋_GB2312" panose="02010609030101010101" pitchFamily="49" charset="-122"/>
              </a:rPr>
              <a:t>调研组</a:t>
            </a:r>
            <a:r>
              <a:rPr lang="zh-CN" altLang="en-US" sz="1600" b="1" dirty="0" smtClean="0">
                <a:latin typeface="仿宋_GB2312" panose="02010609030101010101" pitchFamily="49" charset="-122"/>
                <a:ea typeface="仿宋_GB2312" panose="02010609030101010101" pitchFamily="49" charset="-122"/>
              </a:rPr>
              <a:t>一行</a:t>
            </a:r>
            <a:r>
              <a:rPr lang="en-US" altLang="zh-CN" sz="1600" b="1" dirty="0" smtClean="0">
                <a:latin typeface="仿宋_GB2312" panose="02010609030101010101" pitchFamily="49" charset="-122"/>
                <a:ea typeface="仿宋_GB2312" panose="02010609030101010101" pitchFamily="49" charset="-122"/>
              </a:rPr>
              <a:t>9</a:t>
            </a:r>
            <a:r>
              <a:rPr lang="zh-CN" altLang="en-US" sz="1600" b="1" dirty="0" smtClean="0">
                <a:latin typeface="仿宋_GB2312" panose="02010609030101010101" pitchFamily="49" charset="-122"/>
                <a:ea typeface="仿宋_GB2312" panose="02010609030101010101" pitchFamily="49" charset="-122"/>
              </a:rPr>
              <a:t>人</a:t>
            </a:r>
            <a:r>
              <a:rPr lang="zh-CN" altLang="zh-CN" sz="1600" b="1" dirty="0" smtClean="0">
                <a:latin typeface="仿宋_GB2312" panose="02010609030101010101" pitchFamily="49" charset="-122"/>
                <a:ea typeface="仿宋_GB2312" panose="02010609030101010101" pitchFamily="49" charset="-122"/>
              </a:rPr>
              <a:t>赴</a:t>
            </a:r>
            <a:r>
              <a:rPr lang="zh-CN" altLang="en-US" sz="1600" b="1" dirty="0" smtClean="0">
                <a:latin typeface="仿宋_GB2312" panose="02010609030101010101" pitchFamily="49" charset="-122"/>
                <a:ea typeface="仿宋_GB2312" panose="02010609030101010101" pitchFamily="49" charset="-122"/>
              </a:rPr>
              <a:t>我市</a:t>
            </a:r>
            <a:r>
              <a:rPr lang="zh-CN" altLang="zh-CN" sz="1600" b="1" dirty="0" smtClean="0">
                <a:latin typeface="仿宋_GB2312" panose="02010609030101010101" pitchFamily="49" charset="-122"/>
                <a:ea typeface="仿宋_GB2312" panose="02010609030101010101" pitchFamily="49" charset="-122"/>
              </a:rPr>
              <a:t>进行</a:t>
            </a:r>
            <a:r>
              <a:rPr lang="zh-CN" altLang="en-US" sz="1600" b="1" noProof="1" smtClean="0">
                <a:effectLst>
                  <a:reflection blurRad="6350" stA="53000" endA="300" endPos="35500" dir="5400000" sy="-90000" algn="bl" rotWithShape="0"/>
                </a:effectLst>
                <a:latin typeface="仿宋_GB2312" panose="02010609030101010101" pitchFamily="49" charset="-122"/>
                <a:ea typeface="仿宋_GB2312" panose="02010609030101010101" pitchFamily="49" charset="-122"/>
              </a:rPr>
              <a:t>厂</a:t>
            </a:r>
            <a:r>
              <a:rPr lang="zh-CN" altLang="en-US" sz="1600" b="1" noProof="1">
                <a:effectLst>
                  <a:reflection blurRad="6350" stA="53000" endA="300" endPos="35500" dir="5400000" sy="-90000" algn="bl" rotWithShape="0"/>
                </a:effectLst>
                <a:latin typeface="仿宋_GB2312" panose="02010609030101010101" pitchFamily="49" charset="-122"/>
                <a:ea typeface="仿宋_GB2312" panose="02010609030101010101" pitchFamily="49" charset="-122"/>
              </a:rPr>
              <a:t>务公开民主管理工作</a:t>
            </a:r>
            <a:r>
              <a:rPr lang="zh-CN" altLang="zh-CN" sz="1600" b="1" dirty="0">
                <a:latin typeface="仿宋_GB2312" panose="02010609030101010101" pitchFamily="49" charset="-122"/>
                <a:ea typeface="仿宋_GB2312" panose="02010609030101010101" pitchFamily="49" charset="-122"/>
              </a:rPr>
              <a:t>调研</a:t>
            </a:r>
            <a:r>
              <a:rPr lang="zh-CN" altLang="zh-CN" sz="1600" b="1" dirty="0" smtClean="0">
                <a:latin typeface="仿宋_GB2312" panose="02010609030101010101" pitchFamily="49" charset="-122"/>
                <a:ea typeface="仿宋_GB2312" panose="02010609030101010101" pitchFamily="49" charset="-122"/>
              </a:rPr>
              <a:t>检查</a:t>
            </a:r>
            <a:r>
              <a:rPr lang="zh-CN" altLang="en-US" sz="1600" b="1" dirty="0" smtClean="0">
                <a:latin typeface="仿宋_GB2312" panose="02010609030101010101" pitchFamily="49" charset="-122"/>
                <a:ea typeface="仿宋_GB2312" panose="02010609030101010101" pitchFamily="49" charset="-122"/>
              </a:rPr>
              <a:t>。我司代表辽宁省非公企业迎接</a:t>
            </a:r>
            <a:r>
              <a:rPr lang="zh-CN" altLang="zh-CN" sz="1600" b="1" dirty="0" smtClean="0">
                <a:latin typeface="仿宋_GB2312" panose="02010609030101010101" pitchFamily="49" charset="-122"/>
                <a:ea typeface="仿宋_GB2312" panose="02010609030101010101" pitchFamily="49" charset="-122"/>
              </a:rPr>
              <a:t>全国</a:t>
            </a:r>
            <a:r>
              <a:rPr lang="zh-CN" altLang="zh-CN" sz="1600" b="1" dirty="0">
                <a:latin typeface="仿宋_GB2312" panose="02010609030101010101" pitchFamily="49" charset="-122"/>
                <a:ea typeface="仿宋_GB2312" panose="02010609030101010101" pitchFamily="49" charset="-122"/>
              </a:rPr>
              <a:t>第十次厂务公开民主管理</a:t>
            </a:r>
            <a:r>
              <a:rPr lang="zh-CN" altLang="zh-CN" sz="1600" b="1" dirty="0" smtClean="0">
                <a:latin typeface="仿宋_GB2312" panose="02010609030101010101" pitchFamily="49" charset="-122"/>
                <a:ea typeface="仿宋_GB2312" panose="02010609030101010101" pitchFamily="49" charset="-122"/>
              </a:rPr>
              <a:t>工作</a:t>
            </a:r>
            <a:r>
              <a:rPr lang="zh-CN" altLang="en-US" sz="1600" b="1" dirty="0" smtClean="0">
                <a:latin typeface="仿宋_GB2312" panose="02010609030101010101" pitchFamily="49" charset="-122"/>
                <a:ea typeface="仿宋_GB2312" panose="02010609030101010101" pitchFamily="49" charset="-122"/>
              </a:rPr>
              <a:t>检查。</a:t>
            </a:r>
            <a:r>
              <a:rPr lang="zh-CN" altLang="zh-CN" sz="1600" b="1" dirty="0" smtClean="0">
                <a:latin typeface="仿宋_GB2312" panose="02010609030101010101" pitchFamily="49" charset="-122"/>
                <a:ea typeface="仿宋_GB2312" panose="02010609030101010101" pitchFamily="49" charset="-122"/>
              </a:rPr>
              <a:t>锦州</a:t>
            </a:r>
            <a:r>
              <a:rPr lang="zh-CN" altLang="zh-CN" sz="1600" b="1" dirty="0">
                <a:latin typeface="仿宋_GB2312" panose="02010609030101010101" pitchFamily="49" charset="-122"/>
                <a:ea typeface="仿宋_GB2312" panose="02010609030101010101" pitchFamily="49" charset="-122"/>
              </a:rPr>
              <a:t>市总工会主席、锦州市厂务公开领导小组副组长</a:t>
            </a:r>
            <a:r>
              <a:rPr lang="zh-CN" altLang="zh-CN" sz="1600" b="1" dirty="0" smtClean="0">
                <a:latin typeface="仿宋_GB2312" panose="02010609030101010101" pitchFamily="49" charset="-122"/>
                <a:ea typeface="仿宋_GB2312" panose="02010609030101010101" pitchFamily="49" charset="-122"/>
              </a:rPr>
              <a:t>孙志海</a:t>
            </a:r>
            <a:r>
              <a:rPr lang="zh-CN" altLang="en-US" sz="1600" b="1" dirty="0" smtClean="0">
                <a:latin typeface="仿宋_GB2312" panose="02010609030101010101" pitchFamily="49" charset="-122"/>
                <a:ea typeface="仿宋_GB2312" panose="02010609030101010101" pitchFamily="49" charset="-122"/>
              </a:rPr>
              <a:t>，锦州市总工会副主席左丽雅陪同督查指导。</a:t>
            </a:r>
            <a:endParaRPr lang="en-US" altLang="zh-CN" sz="1600" b="1" dirty="0" smtClean="0">
              <a:latin typeface="仿宋_GB2312" panose="02010609030101010101" pitchFamily="49" charset="-122"/>
              <a:ea typeface="仿宋_GB2312" panose="02010609030101010101" pitchFamily="49" charset="-122"/>
            </a:endParaRPr>
          </a:p>
        </p:txBody>
      </p:sp>
      <p:sp>
        <p:nvSpPr>
          <p:cNvPr id="3" name="矩形 2"/>
          <p:cNvSpPr/>
          <p:nvPr/>
        </p:nvSpPr>
        <p:spPr>
          <a:xfrm>
            <a:off x="1403648" y="647034"/>
            <a:ext cx="7600652" cy="338554"/>
          </a:xfrm>
          <a:prstGeom prst="rect">
            <a:avLst/>
          </a:prstGeom>
        </p:spPr>
        <p:txBody>
          <a:bodyPr wrap="square">
            <a:spAutoFit/>
          </a:bodyPr>
          <a:lstStyle/>
          <a:p>
            <a:pPr algn="r" fontAlgn="auto">
              <a:buFont typeface="Arial" pitchFamily="34" charset="0"/>
              <a:buNone/>
              <a:defRPr/>
            </a:pPr>
            <a:r>
              <a:rPr lang="en-US" altLang="zh-CN" sz="1600" b="1" noProof="1">
                <a:solidFill>
                  <a:srgbClr val="00B0F0"/>
                </a:solidFill>
                <a:effectLst>
                  <a:outerShdw blurRad="38100" dist="38100" dir="2700000" algn="tl">
                    <a:srgbClr val="000000">
                      <a:alpha val="43137"/>
                    </a:srgbClr>
                  </a:outerShdw>
                  <a:reflection blurRad="6350" stA="53000" endA="300" endPos="35500" dir="5400000" sy="-90000" algn="bl" rotWithShape="0"/>
                </a:effectLst>
                <a:latin typeface="华文行楷" panose="02010800040101010101" pitchFamily="2" charset="-122"/>
                <a:ea typeface="华文行楷" panose="02010800040101010101" pitchFamily="2" charset="-122"/>
              </a:rPr>
              <a:t>——</a:t>
            </a:r>
            <a:r>
              <a:rPr lang="zh-CN" altLang="en-US" sz="1600" b="1" noProof="1">
                <a:solidFill>
                  <a:srgbClr val="00B0F0"/>
                </a:solidFill>
                <a:effectLst>
                  <a:outerShdw blurRad="38100" dist="38100" dir="2700000" algn="tl">
                    <a:srgbClr val="000000">
                      <a:alpha val="43137"/>
                    </a:srgbClr>
                  </a:outerShdw>
                  <a:reflection blurRad="6350" stA="53000" endA="300" endPos="35500" dir="5400000" sy="-90000" algn="bl" rotWithShape="0"/>
                </a:effectLst>
                <a:latin typeface="华文行楷" panose="02010800040101010101" pitchFamily="2" charset="-122"/>
                <a:ea typeface="华文行楷" panose="02010800040101010101" pitchFamily="2" charset="-122"/>
              </a:rPr>
              <a:t>全国第十次厂务公开民主管理工作调研组莅临我司检查指导相关报道</a:t>
            </a:r>
            <a:endParaRPr lang="zh-CN" altLang="en-US" sz="1100" b="1" cap="all" noProof="1">
              <a:solidFill>
                <a:srgbClr val="00B0F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cs typeface="华文细黑" panose="02010600040101010101"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147" name="矩形 2"/>
          <p:cNvSpPr>
            <a:spLocks noChangeArrowheads="1"/>
          </p:cNvSpPr>
          <p:nvPr/>
        </p:nvSpPr>
        <p:spPr bwMode="auto">
          <a:xfrm>
            <a:off x="336550" y="488950"/>
            <a:ext cx="8667750" cy="49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200000"/>
              </a:lnSpc>
            </a:pPr>
            <a:r>
              <a:rPr lang="en-US" altLang="zh-CN" sz="1600" b="1" dirty="0">
                <a:latin typeface="仿宋_GB2312" pitchFamily="49" charset="-122"/>
                <a:ea typeface="仿宋_GB2312" pitchFamily="49" charset="-122"/>
              </a:rPr>
              <a:t>    </a:t>
            </a:r>
            <a:endParaRPr lang="zh-CN" altLang="en-US" sz="1600" b="1" dirty="0">
              <a:latin typeface="仿宋" charset="-122"/>
              <a:ea typeface="仿宋" charset="-122"/>
            </a:endParaRPr>
          </a:p>
        </p:txBody>
      </p:sp>
      <p:sp>
        <p:nvSpPr>
          <p:cNvPr id="2" name="矩形 1"/>
          <p:cNvSpPr/>
          <p:nvPr/>
        </p:nvSpPr>
        <p:spPr>
          <a:xfrm>
            <a:off x="869380" y="126742"/>
            <a:ext cx="7591052" cy="5016758"/>
          </a:xfrm>
          <a:prstGeom prst="rect">
            <a:avLst/>
          </a:prstGeom>
        </p:spPr>
        <p:txBody>
          <a:bodyPr wrap="square">
            <a:spAutoFit/>
          </a:bodyPr>
          <a:lstStyle/>
          <a:p>
            <a:pPr>
              <a:lnSpc>
                <a:spcPct val="200000"/>
              </a:lnSpc>
            </a:pPr>
            <a:r>
              <a:rPr lang="zh-CN" altLang="en-US" sz="1600" b="1" dirty="0" smtClean="0">
                <a:latin typeface="仿宋_GB2312" panose="02010609030101010101" pitchFamily="49" charset="-122"/>
                <a:ea typeface="仿宋_GB2312" panose="02010609030101010101" pitchFamily="49" charset="-122"/>
              </a:rPr>
              <a:t>    调研会上，我司工会主席孟京红就企业厂务公开民主管理等情况作了详细汇报。公司自</a:t>
            </a:r>
            <a:r>
              <a:rPr lang="en-US" altLang="zh-CN" sz="1600" b="1" dirty="0" smtClean="0">
                <a:latin typeface="仿宋_GB2312" panose="02010609030101010101" pitchFamily="49" charset="-122"/>
                <a:ea typeface="仿宋_GB2312" panose="02010609030101010101" pitchFamily="49" charset="-122"/>
              </a:rPr>
              <a:t>2009</a:t>
            </a:r>
            <a:r>
              <a:rPr lang="zh-CN" altLang="en-US" sz="1600" b="1" dirty="0" smtClean="0">
                <a:latin typeface="仿宋_GB2312" panose="02010609030101010101" pitchFamily="49" charset="-122"/>
                <a:ea typeface="仿宋_GB2312" panose="02010609030101010101" pitchFamily="49" charset="-122"/>
              </a:rPr>
              <a:t>年开始推行厂务公开民主管理工作，始终秉承“重大决策科学化、队伍建设民主化、经营管理程序化、重大事项公开化”的原则，坚持“三个到位”、“两个重点”、“两个提升”推进厂务公开纵深发展，让员工在企业中充分发挥主人翁作用，使企业活力建设更加突出，促进企业和谐发展。集团</a:t>
            </a:r>
            <a:r>
              <a:rPr lang="zh-CN" altLang="en-US" sz="1600" b="1" dirty="0">
                <a:latin typeface="仿宋_GB2312" panose="02010609030101010101" pitchFamily="49" charset="-122"/>
                <a:ea typeface="仿宋_GB2312" panose="02010609030101010101" pitchFamily="49" charset="-122"/>
              </a:rPr>
              <a:t>董事长</a:t>
            </a:r>
            <a:r>
              <a:rPr lang="zh-CN" altLang="en-US" sz="1600" b="1" dirty="0" smtClean="0">
                <a:latin typeface="仿宋_GB2312" panose="02010609030101010101" pitchFamily="49" charset="-122"/>
                <a:ea typeface="仿宋_GB2312" panose="02010609030101010101" pitchFamily="49" charset="-122"/>
              </a:rPr>
              <a:t>谭文华表示厂务公开民主管理的不断深入，极大地激发了员工爱公司、爱岗位的热情，将为公司发展壮大添砖加瓦。</a:t>
            </a:r>
            <a:endParaRPr lang="en-US" altLang="zh-CN" sz="1600" b="1" dirty="0" smtClean="0">
              <a:latin typeface="仿宋_GB2312" panose="02010609030101010101" pitchFamily="49" charset="-122"/>
              <a:ea typeface="仿宋_GB2312" panose="02010609030101010101" pitchFamily="49" charset="-122"/>
            </a:endParaRPr>
          </a:p>
          <a:p>
            <a:pPr>
              <a:lnSpc>
                <a:spcPct val="200000"/>
              </a:lnSpc>
            </a:pPr>
            <a:r>
              <a:rPr lang="zh-CN" altLang="en-US" sz="1600" b="1" dirty="0" smtClean="0">
                <a:latin typeface="仿宋_GB2312" panose="02010609030101010101" pitchFamily="49" charset="-122"/>
                <a:ea typeface="仿宋_GB2312" panose="02010609030101010101" pitchFamily="49" charset="-122"/>
              </a:rPr>
              <a:t>    调研组在认真听取汇报的同时，</a:t>
            </a:r>
            <a:r>
              <a:rPr lang="zh-CN" altLang="zh-CN" sz="1600" b="1" dirty="0" smtClean="0">
                <a:latin typeface="仿宋_GB2312" panose="02010609030101010101" pitchFamily="49" charset="-122"/>
                <a:ea typeface="仿宋_GB2312" panose="02010609030101010101" pitchFamily="49" charset="-122"/>
              </a:rPr>
              <a:t>查阅</a:t>
            </a:r>
            <a:r>
              <a:rPr lang="zh-CN" altLang="zh-CN" sz="1600" b="1" dirty="0">
                <a:latin typeface="仿宋_GB2312" panose="02010609030101010101" pitchFamily="49" charset="-122"/>
                <a:ea typeface="仿宋_GB2312" panose="02010609030101010101" pitchFamily="49" charset="-122"/>
              </a:rPr>
              <a:t>了有关文件、</a:t>
            </a:r>
            <a:r>
              <a:rPr lang="zh-CN" altLang="zh-CN" sz="1600" b="1" dirty="0" smtClean="0">
                <a:latin typeface="仿宋_GB2312" panose="02010609030101010101" pitchFamily="49" charset="-122"/>
                <a:ea typeface="仿宋_GB2312" panose="02010609030101010101" pitchFamily="49" charset="-122"/>
              </a:rPr>
              <a:t>资料</a:t>
            </a:r>
            <a:r>
              <a:rPr lang="zh-CN" altLang="en-US" sz="1600" b="1" dirty="0" smtClean="0">
                <a:latin typeface="仿宋_GB2312" panose="02010609030101010101" pitchFamily="49" charset="-122"/>
                <a:ea typeface="仿宋_GB2312" panose="02010609030101010101" pitchFamily="49" charset="-122"/>
              </a:rPr>
              <a:t>，</a:t>
            </a:r>
            <a:r>
              <a:rPr lang="zh-CN" altLang="zh-CN" sz="1600" b="1" dirty="0" smtClean="0">
                <a:latin typeface="仿宋_GB2312" panose="02010609030101010101" pitchFamily="49" charset="-122"/>
                <a:ea typeface="仿宋_GB2312" panose="02010609030101010101" pitchFamily="49" charset="-122"/>
              </a:rPr>
              <a:t>并</a:t>
            </a:r>
            <a:r>
              <a:rPr lang="zh-CN" altLang="zh-CN" sz="1600" b="1" dirty="0">
                <a:latin typeface="仿宋_GB2312" panose="02010609030101010101" pitchFamily="49" charset="-122"/>
                <a:ea typeface="仿宋_GB2312" panose="02010609030101010101" pitchFamily="49" charset="-122"/>
              </a:rPr>
              <a:t>与职工代表进行座谈</a:t>
            </a:r>
            <a:r>
              <a:rPr lang="zh-CN" altLang="zh-CN" sz="1600" b="1" dirty="0" smtClean="0">
                <a:latin typeface="仿宋_GB2312" panose="02010609030101010101" pitchFamily="49" charset="-122"/>
                <a:ea typeface="仿宋_GB2312" panose="02010609030101010101" pitchFamily="49" charset="-122"/>
              </a:rPr>
              <a:t>。调研</a:t>
            </a:r>
            <a:r>
              <a:rPr lang="zh-CN" altLang="zh-CN" sz="1600" b="1" dirty="0">
                <a:latin typeface="仿宋_GB2312" panose="02010609030101010101" pitchFamily="49" charset="-122"/>
                <a:ea typeface="仿宋_GB2312" panose="02010609030101010101" pitchFamily="49" charset="-122"/>
              </a:rPr>
              <a:t>组详细了解</a:t>
            </a:r>
            <a:r>
              <a:rPr lang="zh-CN" altLang="zh-CN" sz="1600" b="1" dirty="0" smtClean="0">
                <a:latin typeface="仿宋_GB2312" panose="02010609030101010101" pitchFamily="49" charset="-122"/>
                <a:ea typeface="仿宋_GB2312" panose="02010609030101010101" pitchFamily="49" charset="-122"/>
              </a:rPr>
              <a:t>了</a:t>
            </a:r>
            <a:r>
              <a:rPr lang="zh-CN" altLang="en-US" sz="1600" b="1" dirty="0" smtClean="0">
                <a:latin typeface="仿宋_GB2312" panose="02010609030101010101" pitchFamily="49" charset="-122"/>
                <a:ea typeface="仿宋_GB2312" panose="02010609030101010101" pitchFamily="49" charset="-122"/>
              </a:rPr>
              <a:t>我司</a:t>
            </a:r>
            <a:r>
              <a:rPr lang="zh-CN" altLang="zh-CN" sz="1600" b="1" dirty="0" smtClean="0">
                <a:latin typeface="仿宋_GB2312" panose="02010609030101010101" pitchFamily="49" charset="-122"/>
                <a:ea typeface="仿宋_GB2312" panose="02010609030101010101" pitchFamily="49" charset="-122"/>
              </a:rPr>
              <a:t>职代会</a:t>
            </a:r>
            <a:r>
              <a:rPr lang="zh-CN" altLang="zh-CN" sz="1600" b="1" dirty="0">
                <a:latin typeface="仿宋_GB2312" panose="02010609030101010101" pitchFamily="49" charset="-122"/>
                <a:ea typeface="仿宋_GB2312" panose="02010609030101010101" pitchFamily="49" charset="-122"/>
              </a:rPr>
              <a:t>制度落实和光伏行业工会联合会发挥作用情况，</a:t>
            </a:r>
            <a:r>
              <a:rPr lang="zh-CN" altLang="zh-CN" sz="1600" b="1" dirty="0" smtClean="0">
                <a:latin typeface="仿宋_GB2312" panose="02010609030101010101" pitchFamily="49" charset="-122"/>
                <a:ea typeface="仿宋_GB2312" panose="02010609030101010101" pitchFamily="49" charset="-122"/>
              </a:rPr>
              <a:t>对</a:t>
            </a:r>
            <a:r>
              <a:rPr lang="zh-CN" altLang="en-US" sz="1600" b="1" dirty="0" smtClean="0">
                <a:latin typeface="仿宋_GB2312" panose="02010609030101010101" pitchFamily="49" charset="-122"/>
                <a:ea typeface="仿宋_GB2312" panose="02010609030101010101" pitchFamily="49" charset="-122"/>
              </a:rPr>
              <a:t>我司</a:t>
            </a:r>
            <a:r>
              <a:rPr lang="zh-CN" altLang="zh-CN" sz="1600" b="1" dirty="0" smtClean="0">
                <a:latin typeface="仿宋_GB2312" panose="02010609030101010101" pitchFamily="49" charset="-122"/>
                <a:ea typeface="仿宋_GB2312" panose="02010609030101010101" pitchFamily="49" charset="-122"/>
              </a:rPr>
              <a:t>带动</a:t>
            </a:r>
            <a:r>
              <a:rPr lang="zh-CN" altLang="zh-CN" sz="1600" b="1" dirty="0">
                <a:latin typeface="仿宋_GB2312" panose="02010609030101010101" pitchFamily="49" charset="-122"/>
                <a:ea typeface="仿宋_GB2312" panose="02010609030101010101" pitchFamily="49" charset="-122"/>
              </a:rPr>
              <a:t>、引领、示范整个光伏行业开展民主管理工作的做法给予</a:t>
            </a:r>
            <a:r>
              <a:rPr lang="zh-CN" altLang="zh-CN" sz="1600" b="1" dirty="0" smtClean="0">
                <a:latin typeface="仿宋_GB2312" panose="02010609030101010101" pitchFamily="49" charset="-122"/>
                <a:ea typeface="仿宋_GB2312" panose="02010609030101010101" pitchFamily="49" charset="-122"/>
              </a:rPr>
              <a:t>赞扬</a:t>
            </a:r>
            <a:r>
              <a:rPr lang="zh-CN" altLang="en-US" sz="1600" b="1" dirty="0" smtClean="0">
                <a:latin typeface="仿宋_GB2312" panose="02010609030101010101" pitchFamily="49" charset="-122"/>
                <a:ea typeface="仿宋_GB2312" panose="02010609030101010101" pitchFamily="49" charset="-122"/>
              </a:rPr>
              <a:t>。</a:t>
            </a:r>
            <a:endParaRPr lang="en-US" altLang="zh-CN" sz="1600" b="1" dirty="0" smtClean="0">
              <a:latin typeface="仿宋_GB2312" panose="02010609030101010101" pitchFamily="49" charset="-122"/>
              <a:ea typeface="仿宋_GB2312" panose="02010609030101010101" pitchFamily="49"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矩形 1"/>
          <p:cNvSpPr/>
          <p:nvPr/>
        </p:nvSpPr>
        <p:spPr>
          <a:xfrm>
            <a:off x="855688" y="267494"/>
            <a:ext cx="7560840" cy="3046988"/>
          </a:xfrm>
          <a:prstGeom prst="rect">
            <a:avLst/>
          </a:prstGeom>
        </p:spPr>
        <p:txBody>
          <a:bodyPr wrap="square">
            <a:spAutoFit/>
          </a:bodyPr>
          <a:lstStyle/>
          <a:p>
            <a:pPr>
              <a:lnSpc>
                <a:spcPct val="200000"/>
              </a:lnSpc>
            </a:pPr>
            <a:r>
              <a:rPr lang="zh-CN" altLang="en-US" sz="1600" b="1" dirty="0" smtClean="0">
                <a:latin typeface="仿宋_GB2312" panose="02010609030101010101" pitchFamily="49" charset="-122"/>
                <a:ea typeface="仿宋_GB2312" panose="02010609030101010101" pitchFamily="49" charset="-122"/>
              </a:rPr>
              <a:t>    最后</a:t>
            </a:r>
            <a:r>
              <a:rPr lang="zh-CN" altLang="zh-CN" sz="1600" b="1" dirty="0" smtClean="0">
                <a:latin typeface="仿宋_GB2312" panose="02010609030101010101" pitchFamily="49" charset="-122"/>
                <a:ea typeface="仿宋_GB2312" panose="02010609030101010101" pitchFamily="49" charset="-122"/>
              </a:rPr>
              <a:t>，孙志海主席</a:t>
            </a:r>
            <a:r>
              <a:rPr lang="zh-CN" altLang="en-US" sz="1600" b="1" dirty="0" smtClean="0">
                <a:latin typeface="仿宋_GB2312" panose="02010609030101010101" pitchFamily="49" charset="-122"/>
                <a:ea typeface="仿宋_GB2312" panose="02010609030101010101" pitchFamily="49" charset="-122"/>
              </a:rPr>
              <a:t>讲话，表示此次</a:t>
            </a:r>
            <a:r>
              <a:rPr lang="zh-CN" altLang="en-US" sz="1600" b="1" dirty="0">
                <a:latin typeface="仿宋_GB2312" panose="02010609030101010101" pitchFamily="49" charset="-122"/>
                <a:ea typeface="仿宋_GB2312" panose="02010609030101010101" pitchFamily="49" charset="-122"/>
              </a:rPr>
              <a:t>检查</a:t>
            </a:r>
            <a:r>
              <a:rPr lang="zh-CN" altLang="zh-CN" sz="1600" b="1" dirty="0">
                <a:latin typeface="仿宋_GB2312" panose="02010609030101010101" pitchFamily="49" charset="-122"/>
                <a:ea typeface="仿宋_GB2312" panose="02010609030101010101" pitchFamily="49" charset="-122"/>
              </a:rPr>
              <a:t>不仅给了我们一次非常难得的学习外省同行业好经验、好做法的机会，更给了我们很多鼓励和好建议，我们会以此次检查为契机，进一步提升全市企业民主管理的工作水平！</a:t>
            </a:r>
            <a:endParaRPr lang="en-US" altLang="zh-CN" sz="1600" b="1" dirty="0">
              <a:latin typeface="仿宋_GB2312" panose="02010609030101010101" pitchFamily="49" charset="-122"/>
              <a:ea typeface="仿宋_GB2312" panose="02010609030101010101" pitchFamily="49" charset="-122"/>
            </a:endParaRPr>
          </a:p>
          <a:p>
            <a:pPr>
              <a:lnSpc>
                <a:spcPct val="200000"/>
              </a:lnSpc>
            </a:pPr>
            <a:r>
              <a:rPr lang="zh-CN" altLang="en-US" sz="1600" b="1" dirty="0">
                <a:latin typeface="仿宋_GB2312" panose="02010609030101010101" pitchFamily="49" charset="-122"/>
                <a:ea typeface="仿宋_GB2312" panose="02010609030101010101" pitchFamily="49" charset="-122"/>
              </a:rPr>
              <a:t>    </a:t>
            </a:r>
            <a:r>
              <a:rPr lang="zh-CN" altLang="en-US" sz="1600" b="1" dirty="0" smtClean="0">
                <a:latin typeface="仿宋_GB2312" panose="02010609030101010101" pitchFamily="49" charset="-122"/>
                <a:ea typeface="仿宋_GB2312" panose="02010609030101010101" pitchFamily="49" charset="-122"/>
              </a:rPr>
              <a:t>通过此次检查，我司将夯实基础、深入探索，不断丰富活动载体、创新工作方式，进一步</a:t>
            </a:r>
            <a:r>
              <a:rPr lang="zh-CN" altLang="en-US" sz="1600" b="1" dirty="0" smtClean="0">
                <a:latin typeface="仿宋_GB2312" panose="02010609030101010101" pitchFamily="49" charset="-122"/>
                <a:ea typeface="仿宋_GB2312" panose="02010609030101010101" pitchFamily="49" charset="-122"/>
              </a:rPr>
              <a:t>加强厂</a:t>
            </a:r>
            <a:r>
              <a:rPr lang="zh-CN" altLang="en-US" sz="1600" b="1" dirty="0">
                <a:latin typeface="仿宋_GB2312" panose="02010609030101010101" pitchFamily="49" charset="-122"/>
                <a:ea typeface="仿宋_GB2312" panose="02010609030101010101" pitchFamily="49" charset="-122"/>
              </a:rPr>
              <a:t>务公开民主管理制度建设和工作</a:t>
            </a:r>
            <a:r>
              <a:rPr lang="zh-CN" altLang="en-US" sz="1600" b="1" dirty="0" smtClean="0">
                <a:latin typeface="仿宋_GB2312" panose="02010609030101010101" pitchFamily="49" charset="-122"/>
                <a:ea typeface="仿宋_GB2312" panose="02010609030101010101" pitchFamily="49" charset="-122"/>
              </a:rPr>
              <a:t>落实，积极</a:t>
            </a:r>
            <a:r>
              <a:rPr lang="zh-CN" altLang="en-US" sz="1600" b="1" dirty="0" smtClean="0">
                <a:latin typeface="仿宋_GB2312" panose="02010609030101010101" pitchFamily="49" charset="-122"/>
                <a:ea typeface="仿宋_GB2312" panose="02010609030101010101" pitchFamily="49" charset="-122"/>
              </a:rPr>
              <a:t>构建和谐</a:t>
            </a:r>
            <a:r>
              <a:rPr lang="zh-CN" altLang="en-US" sz="1600" b="1" dirty="0">
                <a:latin typeface="仿宋_GB2312" panose="02010609030101010101" pitchFamily="49" charset="-122"/>
                <a:ea typeface="仿宋_GB2312" panose="02010609030101010101" pitchFamily="49" charset="-122"/>
              </a:rPr>
              <a:t>稳定的劳动</a:t>
            </a:r>
            <a:r>
              <a:rPr lang="zh-CN" altLang="en-US" sz="1600" b="1" dirty="0" smtClean="0">
                <a:latin typeface="仿宋_GB2312" panose="02010609030101010101" pitchFamily="49" charset="-122"/>
                <a:ea typeface="仿宋_GB2312" panose="02010609030101010101" pitchFamily="49" charset="-122"/>
              </a:rPr>
              <a:t>关系，为</a:t>
            </a:r>
            <a:r>
              <a:rPr lang="zh-CN" altLang="en-US" sz="1600" b="1" dirty="0" smtClean="0">
                <a:latin typeface="仿宋_GB2312" panose="02010609030101010101" pitchFamily="49" charset="-122"/>
                <a:ea typeface="仿宋_GB2312" panose="02010609030101010101" pitchFamily="49" charset="-122"/>
              </a:rPr>
              <a:t>推进</a:t>
            </a:r>
            <a:r>
              <a:rPr lang="zh-CN" altLang="en-US" sz="1600" b="1" dirty="0">
                <a:latin typeface="仿宋_GB2312" panose="02010609030101010101" pitchFamily="49" charset="-122"/>
                <a:ea typeface="仿宋_GB2312" panose="02010609030101010101" pitchFamily="49" charset="-122"/>
              </a:rPr>
              <a:t>公司</a:t>
            </a:r>
            <a:r>
              <a:rPr lang="zh-CN" altLang="en-US" sz="1600" b="1" dirty="0" smtClean="0">
                <a:latin typeface="仿宋_GB2312" panose="02010609030101010101" pitchFamily="49" charset="-122"/>
                <a:ea typeface="仿宋_GB2312" panose="02010609030101010101" pitchFamily="49" charset="-122"/>
              </a:rPr>
              <a:t>和谐</a:t>
            </a:r>
            <a:r>
              <a:rPr lang="zh-CN" altLang="en-US" sz="1600" b="1" dirty="0" smtClean="0">
                <a:latin typeface="仿宋_GB2312" panose="02010609030101010101" pitchFamily="49" charset="-122"/>
                <a:ea typeface="仿宋_GB2312" panose="02010609030101010101" pitchFamily="49" charset="-122"/>
              </a:rPr>
              <a:t>发展贡献力量。</a:t>
            </a:r>
            <a:endParaRPr lang="zh-CN" altLang="zh-CN" sz="1600" b="1" dirty="0">
              <a:latin typeface="仿宋_GB2312" panose="02010609030101010101" pitchFamily="49" charset="-122"/>
              <a:ea typeface="仿宋_GB2312" panose="02010609030101010101" pitchFamily="49" charset="-122"/>
            </a:endParaRPr>
          </a:p>
        </p:txBody>
      </p:sp>
    </p:spTree>
    <p:extLst>
      <p:ext uri="{BB962C8B-B14F-4D97-AF65-F5344CB8AC3E}">
        <p14:creationId xmlns:p14="http://schemas.microsoft.com/office/powerpoint/2010/main" val="18048100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6" name="图片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7788" y="1273461"/>
            <a:ext cx="8388424" cy="259657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82051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7065" y="867050"/>
            <a:ext cx="6829870" cy="3409400"/>
          </a:xfrm>
          <a:prstGeom prst="rect">
            <a:avLst/>
          </a:prstGeom>
          <a:ln>
            <a:noFill/>
          </a:ln>
          <a:effectLst>
            <a:outerShdw blurRad="292100" dist="139700" dir="2700000" algn="tl" rotWithShape="0">
              <a:srgbClr val="333333">
                <a:alpha val="65000"/>
              </a:srgbClr>
            </a:outerShdw>
          </a:effectLst>
        </p:spPr>
      </p:pic>
      <p:sp>
        <p:nvSpPr>
          <p:cNvPr id="5" name="矩形 4"/>
          <p:cNvSpPr/>
          <p:nvPr/>
        </p:nvSpPr>
        <p:spPr>
          <a:xfrm>
            <a:off x="2043102" y="4375100"/>
            <a:ext cx="5057795" cy="400110"/>
          </a:xfrm>
          <a:prstGeom prst="rect">
            <a:avLst/>
          </a:prstGeom>
        </p:spPr>
        <p:txBody>
          <a:bodyPr wrap="none">
            <a:spAutoFit/>
          </a:bodyPr>
          <a:lstStyle/>
          <a:p>
            <a:r>
              <a:rPr lang="zh-CN" altLang="en-US" sz="2000" b="1" noProof="1">
                <a:solidFill>
                  <a:srgbClr val="00B0F0"/>
                </a:solidFill>
                <a:effectLst>
                  <a:outerShdw blurRad="38100" dist="38100" dir="2700000" algn="tl">
                    <a:srgbClr val="000000">
                      <a:alpha val="43137"/>
                    </a:srgbClr>
                  </a:outerShdw>
                  <a:reflection blurRad="6350" stA="53000" endA="300" endPos="35500" dir="5400000" sy="-90000" algn="bl" rotWithShape="0"/>
                </a:effectLst>
                <a:latin typeface="华文行楷" panose="02010800040101010101" pitchFamily="2" charset="-122"/>
                <a:ea typeface="华文行楷" panose="02010800040101010101" pitchFamily="2" charset="-122"/>
              </a:rPr>
              <a:t>全国第十次厂务公开民主管理工作</a:t>
            </a:r>
            <a:r>
              <a:rPr lang="zh-CN" altLang="en-US" sz="2000" b="1" noProof="1" smtClean="0">
                <a:solidFill>
                  <a:srgbClr val="00B0F0"/>
                </a:solidFill>
                <a:effectLst>
                  <a:outerShdw blurRad="38100" dist="38100" dir="2700000" algn="tl">
                    <a:srgbClr val="000000">
                      <a:alpha val="43137"/>
                    </a:srgbClr>
                  </a:outerShdw>
                  <a:reflection blurRad="6350" stA="53000" endA="300" endPos="35500" dir="5400000" sy="-90000" algn="bl" rotWithShape="0"/>
                </a:effectLst>
                <a:latin typeface="华文行楷" panose="02010800040101010101" pitchFamily="2" charset="-122"/>
                <a:ea typeface="华文行楷" panose="02010800040101010101" pitchFamily="2" charset="-122"/>
              </a:rPr>
              <a:t>调研现场</a:t>
            </a:r>
            <a:endParaRPr lang="zh-CN" altLang="en-US" sz="2000" dirty="0"/>
          </a:p>
        </p:txBody>
      </p:sp>
    </p:spTree>
    <p:extLst>
      <p:ext uri="{BB962C8B-B14F-4D97-AF65-F5344CB8AC3E}">
        <p14:creationId xmlns:p14="http://schemas.microsoft.com/office/powerpoint/2010/main" val="29499321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2" descr="微信图片_201801181425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3" y="-15875"/>
            <a:ext cx="9178926" cy="517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2"/>
          <p:cNvSpPr>
            <a:spLocks noChangeArrowheads="1"/>
          </p:cNvSpPr>
          <p:nvPr/>
        </p:nvSpPr>
        <p:spPr bwMode="auto">
          <a:xfrm>
            <a:off x="107950" y="4300538"/>
            <a:ext cx="2316636"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p>
            <a:pPr>
              <a:buFont typeface="Arial" pitchFamily="34" charset="0"/>
              <a:buNone/>
              <a:defRPr/>
            </a:pPr>
            <a:r>
              <a:rPr lang="en-US" altLang="zh-CN" sz="3200" b="1" noProof="1" smtClean="0">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2018-7-13</a:t>
            </a:r>
            <a:endParaRPr lang="en-US" altLang="zh-CN" sz="3200" b="1" noProof="1">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cSld>
  <p:clrMapOvr>
    <a:masterClrMapping/>
  </p:clrMapOvr>
</p:sld>
</file>

<file path=ppt/theme/theme1.xml><?xml version="1.0" encoding="utf-8"?>
<a:theme xmlns:a="http://schemas.openxmlformats.org/drawingml/2006/main" name="电子报第二十七期">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电子报第二十七期</Template>
  <TotalTime>247</TotalTime>
  <Words>504</Words>
  <Application>Microsoft Office PowerPoint</Application>
  <PresentationFormat>全屏显示(16:9)</PresentationFormat>
  <Paragraphs>15</Paragraphs>
  <Slides>8</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8</vt:i4>
      </vt:variant>
    </vt:vector>
  </HeadingPairs>
  <TitlesOfParts>
    <vt:vector size="18" baseType="lpstr">
      <vt:lpstr>Arial</vt:lpstr>
      <vt:lpstr>宋体</vt:lpstr>
      <vt:lpstr>仿宋</vt:lpstr>
      <vt:lpstr>微软雅黑</vt:lpstr>
      <vt:lpstr>华文细黑</vt:lpstr>
      <vt:lpstr>华文行楷</vt:lpstr>
      <vt:lpstr>仿宋_GB2312</vt:lpstr>
      <vt:lpstr>华文中宋</vt:lpstr>
      <vt:lpstr>Calibri</vt:lpstr>
      <vt:lpstr>电子报第二十七期</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sunnyenergy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ydq002</dc:creator>
  <cp:lastModifiedBy>ydq002</cp:lastModifiedBy>
  <cp:revision>29</cp:revision>
  <dcterms:created xsi:type="dcterms:W3CDTF">2018-07-13T03:37:16Z</dcterms:created>
  <dcterms:modified xsi:type="dcterms:W3CDTF">2018-07-13T08:09:44Z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2052-10.1.0.7401</vt:lpwstr>
  </property>
</Properties>
</file>