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3"/>
  </p:notesMasterIdLst>
  <p:sldIdLst>
    <p:sldId id="289" r:id="rId2"/>
    <p:sldId id="290" r:id="rId3"/>
    <p:sldId id="292" r:id="rId4"/>
    <p:sldId id="302" r:id="rId5"/>
    <p:sldId id="293" r:id="rId6"/>
    <p:sldId id="296" r:id="rId7"/>
    <p:sldId id="295" r:id="rId8"/>
    <p:sldId id="294" r:id="rId9"/>
    <p:sldId id="297" r:id="rId10"/>
    <p:sldId id="299" r:id="rId11"/>
    <p:sldId id="291" r:id="rId12"/>
  </p:sldIdLst>
  <p:sldSz cx="9144000" cy="5143500" type="screen16x9"/>
  <p:notesSz cx="6834188" cy="9979025"/>
  <p:embeddedFontLst>
    <p:embeddedFont>
      <p:font typeface="微软雅黑" panose="020B0503020204020204" pitchFamily="34" charset="-122"/>
      <p:regular r:id="rId14"/>
      <p:bold r:id="rId15"/>
    </p:embeddedFont>
    <p:embeddedFont>
      <p:font typeface="华文行楷" panose="02010800040101010101" pitchFamily="2" charset="-122"/>
      <p:regular r:id="rId16"/>
    </p:embeddedFont>
    <p:embeddedFont>
      <p:font typeface="华文中宋" panose="02010600040101010101" pitchFamily="2" charset="-122"/>
      <p:regular r:id="rId17"/>
    </p:embeddedFont>
    <p:embeddedFont>
      <p:font typeface="隶书" panose="02010509060101010101" pitchFamily="49" charset="-122"/>
      <p:regular r:id="rId18"/>
    </p:embeddedFont>
    <p:embeddedFont>
      <p:font typeface="仿宋_GB2312" panose="02010609030101010101" pitchFamily="49" charset="-122"/>
      <p:regular r:id="rId19"/>
    </p:embeddedFont>
    <p:embeddedFont>
      <p:font typeface="Calibri" panose="020F0502020204030204" pitchFamily="34" charset="0"/>
      <p:regular r:id="rId20"/>
      <p:bold r:id="rId21"/>
      <p:italic r:id="rId22"/>
      <p:boldItalic r:id="rId23"/>
    </p:embeddedFont>
  </p:embeddedFont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5" autoAdjust="0"/>
    <p:restoredTop sz="94556" autoAdjust="0"/>
  </p:normalViewPr>
  <p:slideViewPr>
    <p:cSldViewPr>
      <p:cViewPr>
        <p:scale>
          <a:sx n="75" d="100"/>
          <a:sy n="75" d="100"/>
        </p:scale>
        <p:origin x="-1062" y="-432"/>
      </p:cViewPr>
      <p:guideLst>
        <p:guide orient="horz" pos="1632"/>
        <p:guide pos="2876"/>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pPr>
              <a:defRPr/>
            </a:pPr>
            <a:fld id="{0CDBE4D7-63AD-4ABA-89B0-0101617B61D8}" type="datetimeFigureOut">
              <a:rPr lang="zh-CN" altLang="en-US"/>
              <a:t>2018-7-24</a:t>
            </a:fld>
            <a:endParaRPr lang="zh-CN" altLang="en-US"/>
          </a:p>
        </p:txBody>
      </p:sp>
      <p:sp>
        <p:nvSpPr>
          <p:cNvPr id="9220"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9"/>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lstStyle>
            <a:lvl1pPr algn="r">
              <a:buFont typeface="Arial" panose="020B0604020202020204" pitchFamily="34" charset="0"/>
              <a:buNone/>
              <a:defRPr sz="1200" smtClean="0"/>
            </a:lvl1pPr>
          </a:lstStyle>
          <a:p>
            <a:pPr>
              <a:defRPr/>
            </a:pPr>
            <a:fld id="{112C3090-3050-49E5-BA3A-910F563B25EB}" type="slidenum">
              <a:rPr lang="zh-CN" altLang="en-US"/>
              <a:t>‹#›</a:t>
            </a:fld>
            <a:endParaRPr lang="zh-CN" altLang="en-US"/>
          </a:p>
        </p:txBody>
      </p:sp>
    </p:spTree>
    <p:extLst>
      <p:ext uri="{BB962C8B-B14F-4D97-AF65-F5344CB8AC3E}">
        <p14:creationId xmlns:p14="http://schemas.microsoft.com/office/powerpoint/2010/main" val="1330927079"/>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86097402-8C08-45A1-BBA8-E14F688183CE}" type="datetimeFigureOut">
              <a:rPr lang="zh-CN" altLang="en-US"/>
              <a:t>2018-7-24</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F8BB7FD-FA86-4E55-BAE3-9A4D4674DF46}"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CC5A3892-6424-4416-852C-7466FF536C7E}" type="datetimeFigureOut">
              <a:rPr lang="zh-CN" altLang="en-US"/>
              <a:t>2018-7-24</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40AF6C9-FEF9-49E6-B783-58FF7670C8C6}"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9AAEAF4-5391-4858-BB19-C14555A900DE}" type="datetimeFigureOut">
              <a:rPr lang="zh-CN" altLang="en-US"/>
              <a:t>2018-7-24</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67C3F0F-868C-4102-9F02-6E567B2A0D31}"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2D85FDBA-CC73-46A6-AB1E-E0AC84D8DED1}" type="datetimeFigureOut">
              <a:rPr lang="zh-CN" altLang="en-US"/>
              <a:t>2018-7-24</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CEB6E9B-1C04-40BB-93A9-2C328A49521D}"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730C689B-C611-45CA-9A89-F553A3D9FAAD}" type="datetimeFigureOut">
              <a:rPr lang="zh-CN" altLang="en-US"/>
              <a:t>2018-7-24</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9760D8B1-97C4-4603-98C1-0A30A01DD4D3}"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2F62809A-301D-4BF5-866F-F1A10D93BF48}" type="datetimeFigureOut">
              <a:rPr lang="zh-CN" altLang="en-US"/>
              <a:t>2018-7-24</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29BE5BAE-41A0-4254-AA16-6B05E15EFA91}"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46E061FC-C26E-4872-A9AF-0404323ABEF2}" type="datetimeFigureOut">
              <a:rPr lang="zh-CN" altLang="en-US"/>
              <a:t>2018-7-24</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6743DF2B-EDF4-4617-8167-35890C56F847}"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0112667-7F24-4582-8F24-BBBB9565AC79}" type="datetimeFigureOut">
              <a:rPr lang="zh-CN" altLang="en-US"/>
              <a:t>2018-7-24</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14CB4EFB-3CC9-41B8-88BE-001E9F0ECA09}"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B96AF32A-56B3-4551-9915-E79F99847BC1}" type="datetimeFigureOut">
              <a:rPr lang="zh-CN" altLang="en-US"/>
              <a:t>2018-7-24</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2C4351B-9742-4425-BE60-EC3A8B82FF61}"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FFA38805-7A18-4950-8E17-E8F29D6941EF}" type="datetimeFigureOut">
              <a:rPr lang="zh-CN" altLang="en-US"/>
              <a:t>2018-7-24</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E6E63A6-1555-43A1-A6D2-2EBAA4F5633B}"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BA45E473-A9CE-40F0-9F86-B70BF47BF200}" type="datetimeFigureOut">
              <a:rPr lang="zh-CN" altLang="en-US"/>
              <a:t>2018-7-24</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0B17856-7364-448C-A4A5-057DE544156F}"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fld id="{E98D3468-4093-46FE-9D07-FC412D52BC2F}" type="datetimeFigureOut">
              <a:rPr lang="zh-CN" altLang="en-US"/>
              <a:t>2018-7-24</a:t>
            </a:fld>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smtClean="0"/>
            </a:lvl1pPr>
          </a:lstStyle>
          <a:p>
            <a:pPr>
              <a:defRPr/>
            </a:pPr>
            <a:fld id="{7FD8D717-C7BF-404B-A2F7-90E1C80F933A}" type="slidenum">
              <a:rPr lang="zh-CN" altLang="en-US"/>
              <a:t>‹#›</a:t>
            </a:fld>
            <a:endParaRPr lang="zh-CN" altLang="en-US"/>
          </a:p>
        </p:txBody>
      </p:sp>
    </p:spTree>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lstStyle/>
          <a:p>
            <a:pPr lvl="0"/>
            <a:r>
              <a:rPr lang="zh-CN" altLang="en-US" smtClean="0"/>
              <a:t>单击此处编辑母版标题样式</a:t>
            </a:r>
          </a:p>
        </p:txBody>
      </p:sp>
      <p:sp>
        <p:nvSpPr>
          <p:cNvPr id="1027" name="文本占位符 2"/>
          <p:cNvSpPr>
            <a:spLocks noGrp="1" noChangeArrowheads="1"/>
          </p:cNvSpPr>
          <p:nvPr>
            <p:ph type="body" idx="9"/>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buFont typeface="Arial" panose="020B0604020202020204" pitchFamily="34" charset="0"/>
              <a:buNone/>
              <a:defRPr sz="1200" noProof="1">
                <a:solidFill>
                  <a:schemeClr val="tx1">
                    <a:tint val="75000"/>
                  </a:schemeClr>
                </a:solidFill>
                <a:latin typeface="+mn-lt"/>
                <a:ea typeface="+mn-ea"/>
              </a:defRPr>
            </a:lvl1pPr>
          </a:lstStyle>
          <a:p>
            <a:pPr>
              <a:defRPr/>
            </a:pPr>
            <a:fld id="{1E9B84DB-2A80-4453-B398-F56A4B2C31A7}" type="datetimeFigureOut">
              <a:rPr lang="zh-CN" altLang="en-US"/>
              <a:t>2018-7-24</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buFont typeface="Arial" panose="020B0604020202020204" pitchFamily="34" charset="0"/>
              <a:buNone/>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lstStyle>
            <a:lvl1pPr algn="r">
              <a:buFont typeface="Arial" panose="020B0604020202020204" pitchFamily="34" charset="0"/>
              <a:buNone/>
              <a:defRPr sz="1200" smtClean="0">
                <a:solidFill>
                  <a:srgbClr val="898989"/>
                </a:solidFill>
              </a:defRPr>
            </a:lvl1pPr>
          </a:lstStyle>
          <a:p>
            <a:pPr>
              <a:defRPr/>
            </a:pPr>
            <a:fld id="{6914D1B5-01F8-4D0A-8FC7-DBB17558A21A}"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363663" y="1262063"/>
            <a:ext cx="6416675" cy="923925"/>
          </a:xfrm>
          <a:prstGeom prst="rect">
            <a:avLst/>
          </a:prstGeom>
        </p:spPr>
        <p:txBody>
          <a:bodyPr wrap="none" lIns="91428" tIns="45714" rIns="91428" bIns="45714">
            <a:spAutoFit/>
          </a:bodyPr>
          <a:lstStyle/>
          <a:p>
            <a:pPr algn="ctr" fontAlgn="auto">
              <a:buFont typeface="Arial" panose="020B0604020202020204" pitchFamily="34" charset="0"/>
              <a:buNone/>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4956557" y="4307283"/>
            <a:ext cx="4102405" cy="646331"/>
          </a:xfrm>
          <a:prstGeom prst="rect">
            <a:avLst/>
          </a:prstGeom>
          <a:noFill/>
        </p:spPr>
        <p:txBody>
          <a:bodyPr wrap="none">
            <a:spAutoFit/>
          </a:bodyPr>
          <a:lstStyle/>
          <a:p>
            <a:pPr algn="ctr">
              <a:buFont typeface="Arial" panose="020B0604020202020204" pitchFamily="34" charset="0"/>
              <a:buNone/>
              <a:defRPr/>
            </a:pPr>
            <a:r>
              <a:rPr lang="en-US" altLang="zh-CN" sz="3600" b="1" noProof="1">
                <a:ln w="17780" cmpd="sng">
                  <a:solidFill>
                    <a:schemeClr val="accent1">
                      <a:tint val="3000"/>
                    </a:schemeClr>
                  </a:solidFill>
                  <a:prstDash val="solid"/>
                  <a:miter lim="800000"/>
                </a:ln>
                <a:solidFill>
                  <a:srgbClr val="FFC00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2018</a:t>
            </a:r>
            <a:r>
              <a:rPr lang="zh-CN" altLang="en-US" sz="3600" b="1" noProof="1">
                <a:ln w="17780" cmpd="sng">
                  <a:solidFill>
                    <a:schemeClr val="accent1">
                      <a:tint val="3000"/>
                    </a:schemeClr>
                  </a:solidFill>
                  <a:prstDash val="solid"/>
                  <a:miter lim="800000"/>
                </a:ln>
                <a:solidFill>
                  <a:srgbClr val="FFC00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rgbClr val="FFC00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第二十九期</a:t>
            </a:r>
            <a:endParaRPr lang="zh-CN" altLang="en-US" sz="3600" b="1" noProof="1">
              <a:ln w="17780" cmpd="sng">
                <a:solidFill>
                  <a:schemeClr val="accent1">
                    <a:tint val="3000"/>
                  </a:schemeClr>
                </a:solidFill>
                <a:prstDash val="solid"/>
                <a:miter lim="800000"/>
              </a:ln>
              <a:solidFill>
                <a:srgbClr val="FFC00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307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2555776" y="3292476"/>
            <a:ext cx="5976664" cy="369332"/>
          </a:xfrm>
          <a:prstGeom prst="rect">
            <a:avLst/>
          </a:prstGeom>
          <a:noFill/>
          <a:ln>
            <a:noFill/>
          </a:ln>
        </p:spPr>
        <p:txBody>
          <a:bodyPr wrap="square">
            <a:spAutoFit/>
          </a:bodyPr>
          <a:lstStyle/>
          <a:p>
            <a:pPr>
              <a:buFont typeface="Arial" panose="020B0604020202020204" pitchFamily="34" charset="0"/>
              <a:buNone/>
              <a:defRPr/>
            </a:pPr>
            <a:r>
              <a:rPr lang="zh-CN" altLang="zh-CN" b="1" dirty="0">
                <a:solidFill>
                  <a:schemeClr val="accent2">
                    <a:lumMod val="75000"/>
                  </a:schemeClr>
                </a:solidFill>
                <a:effectLst>
                  <a:outerShdw blurRad="38100" dist="38100" dir="2700000" algn="tl">
                    <a:srgbClr val="000000">
                      <a:alpha val="43137"/>
                    </a:srgbClr>
                  </a:outerShdw>
                </a:effectLst>
              </a:rPr>
              <a:t>同呼吸、共命运，一起创造光伏产业美好的</a:t>
            </a:r>
            <a:r>
              <a:rPr lang="zh-CN" altLang="zh-CN" b="1" dirty="0" smtClean="0">
                <a:solidFill>
                  <a:schemeClr val="accent2">
                    <a:lumMod val="75000"/>
                  </a:schemeClr>
                </a:solidFill>
                <a:effectLst>
                  <a:outerShdw blurRad="38100" dist="38100" dir="2700000" algn="tl">
                    <a:srgbClr val="000000">
                      <a:alpha val="43137"/>
                    </a:srgbClr>
                  </a:outerShdw>
                </a:effectLst>
              </a:rPr>
              <a:t>明天</a:t>
            </a:r>
            <a:r>
              <a:rPr lang="en-US" altLang="zh-CN" b="1" dirty="0" smtClean="0">
                <a:solidFill>
                  <a:schemeClr val="accent2">
                    <a:lumMod val="75000"/>
                  </a:schemeClr>
                </a:solidFill>
                <a:effectLst>
                  <a:outerShdw blurRad="38100" dist="38100" dir="2700000" algn="tl">
                    <a:srgbClr val="000000">
                      <a:alpha val="43137"/>
                    </a:srgbClr>
                  </a:outerShdw>
                </a:effectLst>
              </a:rPr>
              <a:t>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TextBox 5"/>
          <p:cNvSpPr txBox="1"/>
          <p:nvPr/>
        </p:nvSpPr>
        <p:spPr>
          <a:xfrm>
            <a:off x="1267892" y="119978"/>
            <a:ext cx="6624736" cy="461665"/>
          </a:xfrm>
          <a:prstGeom prst="rect">
            <a:avLst/>
          </a:prstGeom>
          <a:noFill/>
        </p:spPr>
        <p:txBody>
          <a:bodyPr wrap="square" rtlCol="0">
            <a:spAutoFit/>
          </a:bodyPr>
          <a:lstStyle/>
          <a:p>
            <a:r>
              <a:rPr lang="zh-CN" altLang="zh-CN" sz="2400" dirty="0">
                <a:solidFill>
                  <a:srgbClr val="FFC000"/>
                </a:solidFill>
                <a:latin typeface="华文行楷" panose="02010800040101010101" pitchFamily="2" charset="-122"/>
                <a:ea typeface="华文行楷" panose="02010800040101010101" pitchFamily="2" charset="-122"/>
              </a:rPr>
              <a:t>同呼吸、共命运，一起创造光伏产业美好的明天</a:t>
            </a:r>
            <a:endParaRPr lang="zh-CN" altLang="en-US" sz="2400" dirty="0">
              <a:solidFill>
                <a:srgbClr val="FFC000"/>
              </a:solidFill>
              <a:latin typeface="华文行楷" panose="02010800040101010101" pitchFamily="2" charset="-122"/>
              <a:ea typeface="华文行楷" panose="02010800040101010101" pitchFamily="2" charset="-122"/>
            </a:endParaRPr>
          </a:p>
        </p:txBody>
      </p:sp>
      <p:sp>
        <p:nvSpPr>
          <p:cNvPr id="7" name="矩形 6"/>
          <p:cNvSpPr/>
          <p:nvPr/>
        </p:nvSpPr>
        <p:spPr>
          <a:xfrm>
            <a:off x="467544" y="885738"/>
            <a:ext cx="8208912" cy="1077218"/>
          </a:xfrm>
          <a:prstGeom prst="rect">
            <a:avLst/>
          </a:prstGeom>
        </p:spPr>
        <p:txBody>
          <a:bodyPr wrap="square">
            <a:spAutoFit/>
          </a:bodyPr>
          <a:lstStyle/>
          <a:p>
            <a:pPr>
              <a:lnSpc>
                <a:spcPct val="200000"/>
              </a:lnSpc>
            </a:pPr>
            <a:r>
              <a:rPr lang="en-US" altLang="zh-CN" sz="1600" b="1" dirty="0" smtClean="0">
                <a:latin typeface="仿宋_GB2312" panose="02010609030101010101" pitchFamily="49" charset="-122"/>
                <a:ea typeface="仿宋_GB2312" panose="02010609030101010101" pitchFamily="49" charset="-122"/>
              </a:rPr>
              <a:t>    2018</a:t>
            </a:r>
            <a:r>
              <a:rPr lang="zh-CN" altLang="zh-CN" sz="1600" b="1" dirty="0">
                <a:latin typeface="仿宋_GB2312" panose="02010609030101010101" pitchFamily="49" charset="-122"/>
                <a:ea typeface="仿宋_GB2312" panose="02010609030101010101" pitchFamily="49" charset="-122"/>
              </a:rPr>
              <a:t>年</a:t>
            </a:r>
            <a:r>
              <a:rPr lang="en-US" altLang="zh-CN" sz="1600" b="1" dirty="0">
                <a:latin typeface="仿宋_GB2312" panose="02010609030101010101" pitchFamily="49" charset="-122"/>
                <a:ea typeface="仿宋_GB2312" panose="02010609030101010101" pitchFamily="49" charset="-122"/>
              </a:rPr>
              <a:t>7</a:t>
            </a:r>
            <a:r>
              <a:rPr lang="zh-CN" altLang="zh-CN" sz="1600" b="1" dirty="0">
                <a:latin typeface="仿宋_GB2312" panose="02010609030101010101" pitchFamily="49" charset="-122"/>
                <a:ea typeface="仿宋_GB2312" panose="02010609030101010101" pitchFamily="49" charset="-122"/>
              </a:rPr>
              <a:t>月</a:t>
            </a:r>
            <a:r>
              <a:rPr lang="en-US" altLang="zh-CN" sz="1600" b="1" dirty="0">
                <a:latin typeface="仿宋_GB2312" panose="02010609030101010101" pitchFamily="49" charset="-122"/>
                <a:ea typeface="仿宋_GB2312" panose="02010609030101010101" pitchFamily="49" charset="-122"/>
              </a:rPr>
              <a:t>20</a:t>
            </a:r>
            <a:r>
              <a:rPr lang="zh-CN" altLang="zh-CN" sz="1600" b="1" dirty="0">
                <a:latin typeface="仿宋_GB2312" panose="02010609030101010101" pitchFamily="49" charset="-122"/>
                <a:ea typeface="仿宋_GB2312" panose="02010609030101010101" pitchFamily="49" charset="-122"/>
              </a:rPr>
              <a:t>日，锦州市光伏行业</a:t>
            </a:r>
            <a:r>
              <a:rPr lang="zh-CN" altLang="zh-CN" sz="1600" b="1" dirty="0" smtClean="0">
                <a:latin typeface="仿宋_GB2312" panose="02010609030101010101" pitchFamily="49" charset="-122"/>
                <a:ea typeface="仿宋_GB2312" panose="02010609030101010101" pitchFamily="49" charset="-122"/>
              </a:rPr>
              <a:t>工会一</a:t>
            </a:r>
            <a:r>
              <a:rPr lang="zh-CN" altLang="zh-CN" sz="1600" b="1" dirty="0">
                <a:latin typeface="仿宋_GB2312" panose="02010609030101010101" pitchFamily="49" charset="-122"/>
                <a:ea typeface="仿宋_GB2312" panose="02010609030101010101" pitchFamily="49" charset="-122"/>
              </a:rPr>
              <a:t>届三次职工（会员）代表大会在我司</a:t>
            </a:r>
            <a:r>
              <a:rPr lang="en-US" altLang="zh-CN" sz="1600" b="1" dirty="0">
                <a:latin typeface="仿宋_GB2312" panose="02010609030101010101" pitchFamily="49" charset="-122"/>
                <a:ea typeface="仿宋_GB2312" panose="02010609030101010101" pitchFamily="49" charset="-122"/>
              </a:rPr>
              <a:t>317</a:t>
            </a:r>
            <a:r>
              <a:rPr lang="zh-CN" altLang="zh-CN" sz="1600" b="1" dirty="0" smtClean="0">
                <a:latin typeface="仿宋_GB2312" panose="02010609030101010101" pitchFamily="49" charset="-122"/>
                <a:ea typeface="仿宋_GB2312" panose="02010609030101010101" pitchFamily="49" charset="-122"/>
              </a:rPr>
              <a:t>会议室</a:t>
            </a:r>
            <a:r>
              <a:rPr lang="zh-CN" altLang="en-US" sz="1600" b="1" dirty="0" smtClean="0">
                <a:latin typeface="仿宋_GB2312" panose="02010609030101010101" pitchFamily="49" charset="-122"/>
                <a:ea typeface="仿宋_GB2312" panose="02010609030101010101" pitchFamily="49" charset="-122"/>
              </a:rPr>
              <a:t>成功</a:t>
            </a:r>
            <a:r>
              <a:rPr lang="zh-CN" altLang="zh-CN" sz="1600" b="1" dirty="0" smtClean="0">
                <a:latin typeface="仿宋_GB2312" panose="02010609030101010101" pitchFamily="49" charset="-122"/>
                <a:ea typeface="仿宋_GB2312" panose="02010609030101010101" pitchFamily="49" charset="-122"/>
              </a:rPr>
              <a:t>召开，</a:t>
            </a:r>
            <a:r>
              <a:rPr lang="zh-CN" altLang="zh-CN" sz="1600" b="1" dirty="0">
                <a:latin typeface="仿宋_GB2312" panose="02010609030101010101" pitchFamily="49" charset="-122"/>
                <a:ea typeface="仿宋_GB2312" panose="02010609030101010101" pitchFamily="49" charset="-122"/>
              </a:rPr>
              <a:t>来自行业内</a:t>
            </a:r>
            <a:r>
              <a:rPr lang="en-US" altLang="zh-CN" sz="1600" b="1" dirty="0">
                <a:latin typeface="仿宋_GB2312" panose="02010609030101010101" pitchFamily="49" charset="-122"/>
                <a:ea typeface="仿宋_GB2312" panose="02010609030101010101" pitchFamily="49" charset="-122"/>
              </a:rPr>
              <a:t>13</a:t>
            </a:r>
            <a:r>
              <a:rPr lang="zh-CN" altLang="zh-CN" sz="1600" b="1" dirty="0">
                <a:latin typeface="仿宋_GB2312" panose="02010609030101010101" pitchFamily="49" charset="-122"/>
                <a:ea typeface="仿宋_GB2312" panose="02010609030101010101" pitchFamily="49" charset="-122"/>
              </a:rPr>
              <a:t>家企业的</a:t>
            </a:r>
            <a:r>
              <a:rPr lang="en-US" altLang="zh-CN" sz="1600" b="1" dirty="0">
                <a:latin typeface="仿宋_GB2312" panose="02010609030101010101" pitchFamily="49" charset="-122"/>
                <a:ea typeface="仿宋_GB2312" panose="02010609030101010101" pitchFamily="49" charset="-122"/>
              </a:rPr>
              <a:t>101</a:t>
            </a:r>
            <a:r>
              <a:rPr lang="zh-CN" altLang="zh-CN" sz="1600" b="1" dirty="0">
                <a:latin typeface="仿宋_GB2312" panose="02010609030101010101" pitchFamily="49" charset="-122"/>
                <a:ea typeface="仿宋_GB2312" panose="02010609030101010101" pitchFamily="49" charset="-122"/>
              </a:rPr>
              <a:t>名职工代表齐聚一</a:t>
            </a:r>
            <a:r>
              <a:rPr lang="zh-CN" altLang="zh-CN" sz="1600" b="1" dirty="0" smtClean="0">
                <a:latin typeface="仿宋_GB2312" panose="02010609030101010101" pitchFamily="49" charset="-122"/>
                <a:ea typeface="仿宋_GB2312" panose="02010609030101010101" pitchFamily="49" charset="-122"/>
              </a:rPr>
              <a:t>堂。</a:t>
            </a:r>
            <a:endParaRPr lang="en-US" altLang="zh-CN" sz="1600" b="1" dirty="0" smtClean="0">
              <a:latin typeface="仿宋_GB2312" panose="02010609030101010101" pitchFamily="49" charset="-122"/>
              <a:ea typeface="仿宋_GB2312" panose="02010609030101010101" pitchFamily="49" charset="-122"/>
            </a:endParaRPr>
          </a:p>
        </p:txBody>
      </p:sp>
      <p:sp>
        <p:nvSpPr>
          <p:cNvPr id="8" name="矩形 7"/>
          <p:cNvSpPr/>
          <p:nvPr/>
        </p:nvSpPr>
        <p:spPr>
          <a:xfrm>
            <a:off x="3064644" y="581643"/>
            <a:ext cx="5976664" cy="369332"/>
          </a:xfrm>
          <a:prstGeom prst="rect">
            <a:avLst/>
          </a:prstGeom>
        </p:spPr>
        <p:txBody>
          <a:bodyPr wrap="square">
            <a:spAutoFit/>
          </a:bodyPr>
          <a:lstStyle/>
          <a:p>
            <a:r>
              <a:rPr lang="zh-CN" altLang="zh-CN" dirty="0">
                <a:solidFill>
                  <a:srgbClr val="C00000"/>
                </a:solidFill>
                <a:latin typeface="华文行楷" panose="02010800040101010101" pitchFamily="2" charset="-122"/>
                <a:ea typeface="华文行楷" panose="02010800040101010101" pitchFamily="2" charset="-122"/>
              </a:rPr>
              <a:t>——锦州市光伏行业一届三次职工（会员）代表大会召开</a:t>
            </a:r>
            <a:endParaRPr lang="zh-CN" altLang="en-US" dirty="0">
              <a:solidFill>
                <a:srgbClr val="C00000"/>
              </a:solidFill>
              <a:latin typeface="华文行楷" panose="02010800040101010101" pitchFamily="2" charset="-122"/>
              <a:ea typeface="华文行楷" panose="02010800040101010101" pitchFamily="2" charset="-122"/>
            </a:endParaRPr>
          </a:p>
        </p:txBody>
      </p:sp>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33961" y="2067694"/>
            <a:ext cx="4892598" cy="2232248"/>
          </a:xfrm>
          <a:prstGeom prst="rect">
            <a:avLst/>
          </a:prstGeom>
        </p:spPr>
      </p:pic>
      <p:sp>
        <p:nvSpPr>
          <p:cNvPr id="3" name="矩形 2"/>
          <p:cNvSpPr/>
          <p:nvPr/>
        </p:nvSpPr>
        <p:spPr>
          <a:xfrm>
            <a:off x="3974968" y="4469219"/>
            <a:ext cx="1210588" cy="338554"/>
          </a:xfrm>
          <a:prstGeom prst="rect">
            <a:avLst/>
          </a:prstGeom>
        </p:spPr>
        <p:txBody>
          <a:bodyPr wrap="none">
            <a:spAutoFit/>
          </a:bodyPr>
          <a:lstStyle/>
          <a:p>
            <a:pPr algn="ctr" latinLnBrk="1">
              <a:defRPr/>
            </a:pPr>
            <a:r>
              <a:rPr lang="zh-CN" altLang="en-US" sz="1600" dirty="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主席团成员</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683568" y="411510"/>
            <a:ext cx="7776864" cy="1077218"/>
          </a:xfrm>
          <a:prstGeom prst="rect">
            <a:avLst/>
          </a:prstGeom>
        </p:spPr>
        <p:txBody>
          <a:bodyPr wrap="square">
            <a:spAutoFit/>
          </a:bodyPr>
          <a:lstStyle/>
          <a:p>
            <a:pPr>
              <a:lnSpc>
                <a:spcPct val="200000"/>
              </a:lnSpc>
            </a:pPr>
            <a:r>
              <a:rPr lang="zh-CN" altLang="en-US" sz="1600" b="1" dirty="0">
                <a:latin typeface="仿宋_GB2312" panose="02010609030101010101" pitchFamily="49" charset="-122"/>
                <a:ea typeface="仿宋_GB2312" panose="02010609030101010101" pitchFamily="49" charset="-122"/>
              </a:rPr>
              <a:t>职代会</a:t>
            </a:r>
            <a:r>
              <a:rPr lang="zh-CN" altLang="zh-CN" sz="1600" b="1" dirty="0">
                <a:latin typeface="仿宋_GB2312" panose="02010609030101010101" pitchFamily="49" charset="-122"/>
                <a:ea typeface="仿宋_GB2312" panose="02010609030101010101" pitchFamily="49" charset="-122"/>
              </a:rPr>
              <a:t>由光伏行业工会主席孟京红主持</a:t>
            </a:r>
            <a:r>
              <a:rPr lang="zh-CN" altLang="en-US" sz="1600" b="1" dirty="0">
                <a:latin typeface="仿宋_GB2312" panose="02010609030101010101" pitchFamily="49" charset="-122"/>
                <a:ea typeface="仿宋_GB2312" panose="02010609030101010101" pitchFamily="49" charset="-122"/>
              </a:rPr>
              <a:t>，会员大会由光伏行业工会副主席陆璐主持。</a:t>
            </a:r>
            <a:r>
              <a:rPr lang="zh-CN" altLang="zh-CN" sz="1600" b="1" dirty="0">
                <a:latin typeface="仿宋_GB2312" panose="02010609030101010101" pitchFamily="49" charset="-122"/>
                <a:ea typeface="仿宋_GB2312" panose="02010609030101010101" pitchFamily="49" charset="-122"/>
              </a:rPr>
              <a:t>锦州市总工会副主席左丽雅、民管部部长周晨、副部长鲍春香</a:t>
            </a:r>
            <a:r>
              <a:rPr lang="zh-CN" altLang="en-US" sz="1600" b="1" dirty="0">
                <a:latin typeface="仿宋_GB2312" panose="02010609030101010101" pitchFamily="49" charset="-122"/>
                <a:ea typeface="仿宋_GB2312" panose="02010609030101010101" pitchFamily="49" charset="-122"/>
              </a:rPr>
              <a:t>出席会议</a:t>
            </a:r>
            <a:r>
              <a:rPr lang="zh-CN" altLang="zh-CN" sz="1600" b="1" dirty="0">
                <a:latin typeface="仿宋_GB2312" panose="02010609030101010101" pitchFamily="49" charset="-122"/>
                <a:ea typeface="仿宋_GB2312" panose="02010609030101010101" pitchFamily="49" charset="-122"/>
              </a:rPr>
              <a:t>。</a:t>
            </a:r>
            <a:endParaRPr lang="en-US" altLang="zh-CN" sz="1600" b="1" dirty="0">
              <a:latin typeface="仿宋_GB2312" panose="02010609030101010101" pitchFamily="49" charset="-122"/>
              <a:ea typeface="仿宋_GB2312" panose="02010609030101010101" pitchFamily="49" charset="-122"/>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7162" y="1470298"/>
            <a:ext cx="3929676" cy="3048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2168860" y="4360337"/>
            <a:ext cx="4806280" cy="338554"/>
          </a:xfrm>
          <a:prstGeom prst="rect">
            <a:avLst/>
          </a:prstGeom>
        </p:spPr>
        <p:txBody>
          <a:bodyPr wrap="square">
            <a:spAutoFit/>
          </a:bodyPr>
          <a:lstStyle/>
          <a:p>
            <a:pPr algn="ctr" latinLnBrk="1">
              <a:defRPr/>
            </a:pPr>
            <a:r>
              <a:rPr lang="zh-CN" altLang="en-US" sz="1600" b="1" dirty="0">
                <a:solidFill>
                  <a:srgbClr val="0070C0"/>
                </a:solidFill>
                <a:latin typeface="隶书" panose="02010509060101010101" pitchFamily="49" charset="-122"/>
                <a:ea typeface="隶书" panose="02010509060101010101" pitchFamily="49" charset="-122"/>
              </a:rPr>
              <a:t>锦州市</a:t>
            </a:r>
            <a:r>
              <a:rPr lang="zh-CN" altLang="zh-CN" sz="1600" b="1" dirty="0">
                <a:solidFill>
                  <a:srgbClr val="0070C0"/>
                </a:solidFill>
                <a:latin typeface="隶书" panose="02010509060101010101" pitchFamily="49" charset="-122"/>
                <a:ea typeface="隶书" panose="02010509060101010101" pitchFamily="49" charset="-122"/>
              </a:rPr>
              <a:t>光伏行业工会</a:t>
            </a:r>
            <a:r>
              <a:rPr lang="zh-CN" altLang="en-US" sz="1600" b="1" dirty="0">
                <a:solidFill>
                  <a:srgbClr val="0070C0"/>
                </a:solidFill>
                <a:latin typeface="隶书" panose="02010509060101010101" pitchFamily="49" charset="-122"/>
                <a:ea typeface="隶书" panose="02010509060101010101" pitchFamily="49" charset="-122"/>
              </a:rPr>
              <a:t>副</a:t>
            </a:r>
            <a:r>
              <a:rPr lang="zh-CN" altLang="zh-CN" sz="1600" b="1" dirty="0">
                <a:solidFill>
                  <a:srgbClr val="0070C0"/>
                </a:solidFill>
                <a:latin typeface="隶书" panose="02010509060101010101" pitchFamily="49" charset="-122"/>
                <a:ea typeface="隶书" panose="02010509060101010101" pitchFamily="49" charset="-122"/>
              </a:rPr>
              <a:t>主席</a:t>
            </a:r>
            <a:r>
              <a:rPr lang="zh-CN" altLang="en-US" sz="1600" b="1" dirty="0">
                <a:solidFill>
                  <a:srgbClr val="0070C0"/>
                </a:solidFill>
                <a:latin typeface="隶书" panose="02010509060101010101" pitchFamily="49" charset="-122"/>
                <a:ea typeface="隶书" panose="02010509060101010101" pitchFamily="49" charset="-122"/>
              </a:rPr>
              <a:t>陆璐</a:t>
            </a:r>
            <a:r>
              <a:rPr lang="zh-CN" altLang="zh-CN" sz="1600" b="1" dirty="0">
                <a:solidFill>
                  <a:srgbClr val="0070C0"/>
                </a:solidFill>
                <a:latin typeface="隶书" panose="02010509060101010101" pitchFamily="49" charset="-122"/>
                <a:ea typeface="隶书" panose="02010509060101010101" pitchFamily="49" charset="-122"/>
              </a:rPr>
              <a:t>主持</a:t>
            </a:r>
            <a:r>
              <a:rPr lang="zh-CN" altLang="en-US" sz="1600" b="1" dirty="0">
                <a:solidFill>
                  <a:srgbClr val="0070C0"/>
                </a:solidFill>
                <a:latin typeface="隶书" panose="02010509060101010101" pitchFamily="49" charset="-122"/>
                <a:ea typeface="隶书" panose="02010509060101010101" pitchFamily="49" charset="-122"/>
              </a:rPr>
              <a:t>会员大会</a:t>
            </a:r>
            <a:endParaRPr lang="zh-CN" altLang="en-US" sz="1600" dirty="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32626157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452520" y="163711"/>
            <a:ext cx="8100900" cy="1077218"/>
          </a:xfrm>
          <a:prstGeom prst="rect">
            <a:avLst/>
          </a:prstGeom>
        </p:spPr>
        <p:txBody>
          <a:bodyPr wrap="square">
            <a:spAutoFit/>
          </a:bodyPr>
          <a:lstStyle/>
          <a:p>
            <a:pPr>
              <a:lnSpc>
                <a:spcPct val="200000"/>
              </a:lnSpc>
            </a:pPr>
            <a:r>
              <a:rPr lang="en-US" altLang="zh-CN" sz="1600" b="1" dirty="0" smtClean="0">
                <a:latin typeface="仿宋_GB2312" panose="02010609030101010101" pitchFamily="49" charset="-122"/>
                <a:ea typeface="仿宋_GB2312" panose="02010609030101010101" pitchFamily="49" charset="-122"/>
              </a:rPr>
              <a:t>    </a:t>
            </a:r>
            <a:r>
              <a:rPr lang="zh-CN" altLang="zh-CN" sz="1600" b="1" dirty="0" smtClean="0">
                <a:latin typeface="仿宋_GB2312" panose="02010609030101010101" pitchFamily="49" charset="-122"/>
                <a:ea typeface="仿宋_GB2312" panose="02010609030101010101" pitchFamily="49" charset="-122"/>
              </a:rPr>
              <a:t>在</a:t>
            </a:r>
            <a:r>
              <a:rPr lang="zh-CN" altLang="zh-CN" sz="1600" b="1" dirty="0">
                <a:latin typeface="仿宋_GB2312" panose="02010609030101010101" pitchFamily="49" charset="-122"/>
                <a:ea typeface="仿宋_GB2312" panose="02010609030101010101" pitchFamily="49" charset="-122"/>
              </a:rPr>
              <a:t>职代会阶段，代表们认真听取了</a:t>
            </a:r>
            <a:r>
              <a:rPr lang="zh-CN" altLang="en-US" sz="1600" b="1" dirty="0">
                <a:latin typeface="仿宋_GB2312" panose="02010609030101010101" pitchFamily="49" charset="-122"/>
                <a:ea typeface="仿宋_GB2312" panose="02010609030101010101" pitchFamily="49" charset="-122"/>
              </a:rPr>
              <a:t>我司</a:t>
            </a:r>
            <a:r>
              <a:rPr lang="zh-CN" altLang="zh-CN" sz="1600" b="1" dirty="0">
                <a:latin typeface="仿宋_GB2312" panose="02010609030101010101" pitchFamily="49" charset="-122"/>
                <a:ea typeface="仿宋_GB2312" panose="02010609030101010101" pitchFamily="49" charset="-122"/>
              </a:rPr>
              <a:t>副总经理张海所做的《光伏行业生产经营情况报告》、审议并表决通过了《</a:t>
            </a:r>
            <a:r>
              <a:rPr lang="en-US" altLang="zh-CN" sz="1600" b="1" dirty="0">
                <a:latin typeface="仿宋_GB2312" panose="02010609030101010101" pitchFamily="49" charset="-122"/>
                <a:ea typeface="仿宋_GB2312" panose="02010609030101010101" pitchFamily="49" charset="-122"/>
              </a:rPr>
              <a:t>2018</a:t>
            </a:r>
            <a:r>
              <a:rPr lang="zh-CN" altLang="zh-CN" sz="1600" b="1" dirty="0">
                <a:latin typeface="仿宋_GB2312" panose="02010609030101010101" pitchFamily="49" charset="-122"/>
                <a:ea typeface="仿宋_GB2312" panose="02010609030101010101" pitchFamily="49" charset="-122"/>
              </a:rPr>
              <a:t>年度锦州市光伏行业工资专项集体合同》（草案）</a:t>
            </a:r>
            <a:r>
              <a:rPr lang="zh-CN" altLang="en-US" sz="1600" b="1" dirty="0" smtClean="0">
                <a:latin typeface="仿宋_GB2312" panose="02010609030101010101" pitchFamily="49" charset="-122"/>
                <a:ea typeface="仿宋_GB2312" panose="02010609030101010101" pitchFamily="49" charset="-122"/>
              </a:rPr>
              <a:t>、</a:t>
            </a:r>
            <a:endParaRPr lang="en-US" altLang="zh-CN" sz="1600" b="1" dirty="0" smtClean="0">
              <a:latin typeface="仿宋_GB2312" panose="02010609030101010101" pitchFamily="49" charset="-122"/>
              <a:ea typeface="仿宋_GB2312" panose="02010609030101010101" pitchFamily="49" charset="-122"/>
            </a:endParaRPr>
          </a:p>
        </p:txBody>
      </p:sp>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0782" y="1377383"/>
            <a:ext cx="3384376" cy="2751042"/>
          </a:xfrm>
          <a:prstGeom prst="rect">
            <a:avLst/>
          </a:prstGeom>
          <a:ln>
            <a:noFill/>
          </a:ln>
          <a:effectLst>
            <a:outerShdw blurRad="292100" dist="139700" dir="2700000" algn="tl" rotWithShape="0">
              <a:srgbClr val="333333">
                <a:alpha val="65000"/>
              </a:srgbClr>
            </a:outerShdw>
          </a:effectLst>
        </p:spPr>
      </p:pic>
      <p:sp>
        <p:nvSpPr>
          <p:cNvPr id="7" name="矩形 6"/>
          <p:cNvSpPr/>
          <p:nvPr/>
        </p:nvSpPr>
        <p:spPr>
          <a:xfrm>
            <a:off x="922502" y="4372213"/>
            <a:ext cx="7160936" cy="338554"/>
          </a:xfrm>
          <a:prstGeom prst="rect">
            <a:avLst/>
          </a:prstGeom>
        </p:spPr>
        <p:txBody>
          <a:bodyPr wrap="none">
            <a:spAutoFit/>
          </a:bodyPr>
          <a:lstStyle/>
          <a:p>
            <a:pPr algn="ctr" latinLnBrk="1">
              <a:defRPr/>
            </a:pPr>
            <a:r>
              <a:rPr lang="zh-CN" altLang="en-US" sz="1600" dirty="0" smtClean="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锦州阳光能源有限公司副总经理张海做</a:t>
            </a:r>
            <a:r>
              <a:rPr lang="en-US" altLang="zh-CN" sz="1600" dirty="0" smtClean="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《2017</a:t>
            </a:r>
            <a:r>
              <a:rPr lang="zh-CN" altLang="en-US" sz="1600" dirty="0" smtClean="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年光伏行业工会行政工作报告</a:t>
            </a:r>
            <a:r>
              <a:rPr lang="en-US" altLang="zh-CN" sz="1600" dirty="0" smtClean="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a:t>
            </a:r>
            <a:endParaRPr lang="zh-CN" altLang="en-US" sz="1600" dirty="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矩形 4"/>
          <p:cNvSpPr/>
          <p:nvPr/>
        </p:nvSpPr>
        <p:spPr>
          <a:xfrm>
            <a:off x="683565" y="255588"/>
            <a:ext cx="7776864" cy="1077218"/>
          </a:xfrm>
          <a:prstGeom prst="rect">
            <a:avLst/>
          </a:prstGeom>
        </p:spPr>
        <p:txBody>
          <a:bodyPr wrap="square">
            <a:spAutoFit/>
          </a:bodyPr>
          <a:lstStyle/>
          <a:p>
            <a:pPr>
              <a:lnSpc>
                <a:spcPct val="200000"/>
              </a:lnSpc>
            </a:pPr>
            <a:r>
              <a:rPr lang="zh-CN" altLang="zh-CN" sz="1600" b="1" dirty="0">
                <a:latin typeface="仿宋_GB2312" panose="02010609030101010101" pitchFamily="49" charset="-122"/>
                <a:ea typeface="仿宋_GB2312" panose="02010609030101010101" pitchFamily="49" charset="-122"/>
              </a:rPr>
              <a:t>选举产生了</a:t>
            </a:r>
            <a:r>
              <a:rPr lang="en-US" altLang="zh-CN" sz="1600" b="1" dirty="0">
                <a:latin typeface="仿宋_GB2312" panose="02010609030101010101" pitchFamily="49" charset="-122"/>
                <a:ea typeface="仿宋_GB2312" panose="02010609030101010101" pitchFamily="49" charset="-122"/>
              </a:rPr>
              <a:t>2019</a:t>
            </a:r>
            <a:r>
              <a:rPr lang="zh-CN" altLang="zh-CN" sz="1600" b="1" dirty="0">
                <a:latin typeface="仿宋_GB2312" panose="02010609030101010101" pitchFamily="49" charset="-122"/>
                <a:ea typeface="仿宋_GB2312" panose="02010609030101010101" pitchFamily="49" charset="-122"/>
              </a:rPr>
              <a:t>年度行业集体协商职工方协商代表</a:t>
            </a:r>
            <a:r>
              <a:rPr lang="zh-CN" altLang="en-US" sz="1600" b="1" dirty="0">
                <a:latin typeface="仿宋_GB2312" panose="02010609030101010101" pitchFamily="49" charset="-122"/>
                <a:ea typeface="仿宋_GB2312" panose="02010609030101010101" pitchFamily="49" charset="-122"/>
              </a:rPr>
              <a:t>，我司副总经理与锦州光伏行业工会主席现场签订光伏行业工资专项集体合同。</a:t>
            </a:r>
            <a:endParaRPr lang="en-US" altLang="zh-CN" sz="1600" b="1" dirty="0">
              <a:latin typeface="仿宋_GB2312" panose="02010609030101010101" pitchFamily="49" charset="-122"/>
              <a:ea typeface="仿宋_GB2312" panose="02010609030101010101" pitchFamily="49" charset="-122"/>
            </a:endParaRPr>
          </a:p>
        </p:txBody>
      </p:sp>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9770" y="1498352"/>
            <a:ext cx="4104455" cy="2736304"/>
          </a:xfrm>
          <a:prstGeom prst="rect">
            <a:avLst/>
          </a:prstGeom>
          <a:ln>
            <a:noFill/>
          </a:ln>
          <a:effectLst>
            <a:outerShdw blurRad="292100" dist="139700" dir="2700000" algn="tl" rotWithShape="0">
              <a:srgbClr val="333333">
                <a:alpha val="65000"/>
              </a:srgbClr>
            </a:outerShdw>
          </a:effectLst>
        </p:spPr>
      </p:pic>
      <p:sp>
        <p:nvSpPr>
          <p:cNvPr id="7" name="矩形 6"/>
          <p:cNvSpPr/>
          <p:nvPr/>
        </p:nvSpPr>
        <p:spPr>
          <a:xfrm>
            <a:off x="3043376" y="4503588"/>
            <a:ext cx="3057247" cy="338554"/>
          </a:xfrm>
          <a:prstGeom prst="rect">
            <a:avLst/>
          </a:prstGeom>
        </p:spPr>
        <p:txBody>
          <a:bodyPr wrap="none">
            <a:spAutoFit/>
          </a:bodyPr>
          <a:lstStyle/>
          <a:p>
            <a:pPr algn="ctr" latinLnBrk="1">
              <a:defRPr/>
            </a:pPr>
            <a:r>
              <a:rPr lang="en-US" altLang="zh-CN" sz="1600" dirty="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a:t>
            </a:r>
            <a:r>
              <a:rPr lang="zh-CN" altLang="en-US" sz="1600" dirty="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工资专项集体合同</a:t>
            </a:r>
            <a:r>
              <a:rPr lang="en-US" altLang="zh-CN" sz="1600" dirty="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a:t>
            </a:r>
            <a:r>
              <a:rPr lang="zh-CN" altLang="en-US" sz="1600" dirty="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签字现场</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3431" y="1419622"/>
            <a:ext cx="3413119" cy="2771998"/>
          </a:xfrm>
          <a:prstGeom prst="rect">
            <a:avLst/>
          </a:prstGeom>
          <a:ln>
            <a:noFill/>
          </a:ln>
          <a:effectLst>
            <a:outerShdw blurRad="292100" dist="139700" dir="2700000" algn="tl" rotWithShape="0">
              <a:srgbClr val="333333">
                <a:alpha val="65000"/>
              </a:srgbClr>
            </a:outerShdw>
          </a:effectLst>
        </p:spPr>
      </p:pic>
      <p:sp>
        <p:nvSpPr>
          <p:cNvPr id="6" name="矩形 5"/>
          <p:cNvSpPr/>
          <p:nvPr/>
        </p:nvSpPr>
        <p:spPr>
          <a:xfrm>
            <a:off x="1408212" y="4406413"/>
            <a:ext cx="6327576" cy="338554"/>
          </a:xfrm>
          <a:prstGeom prst="rect">
            <a:avLst/>
          </a:prstGeom>
        </p:spPr>
        <p:txBody>
          <a:bodyPr wrap="square">
            <a:spAutoFit/>
          </a:bodyPr>
          <a:lstStyle/>
          <a:p>
            <a:pPr algn="ctr" latinLnBrk="1">
              <a:defRPr/>
            </a:pPr>
            <a:r>
              <a:rPr lang="zh-CN" altLang="en-US" sz="1600" b="1" dirty="0">
                <a:solidFill>
                  <a:srgbClr val="0070C0"/>
                </a:solidFill>
                <a:latin typeface="隶书" panose="02010509060101010101" pitchFamily="49" charset="-122"/>
                <a:ea typeface="隶书" panose="02010509060101010101" pitchFamily="49" charset="-122"/>
              </a:rPr>
              <a:t>锦州市</a:t>
            </a:r>
            <a:r>
              <a:rPr lang="zh-CN" altLang="zh-CN" sz="1600" b="1" dirty="0">
                <a:solidFill>
                  <a:srgbClr val="0070C0"/>
                </a:solidFill>
                <a:latin typeface="隶书" panose="02010509060101010101" pitchFamily="49" charset="-122"/>
                <a:ea typeface="隶书" panose="02010509060101010101" pitchFamily="49" charset="-122"/>
              </a:rPr>
              <a:t>光伏行业工会</a:t>
            </a:r>
            <a:r>
              <a:rPr lang="zh-CN" altLang="zh-CN" sz="1600" b="1" dirty="0" smtClean="0">
                <a:solidFill>
                  <a:srgbClr val="0070C0"/>
                </a:solidFill>
                <a:latin typeface="隶书" panose="02010509060101010101" pitchFamily="49" charset="-122"/>
                <a:ea typeface="隶书" panose="02010509060101010101" pitchFamily="49" charset="-122"/>
              </a:rPr>
              <a:t>主席孟京</a:t>
            </a:r>
            <a:r>
              <a:rPr lang="zh-CN" altLang="zh-CN" sz="1600" b="1" dirty="0">
                <a:solidFill>
                  <a:srgbClr val="0070C0"/>
                </a:solidFill>
                <a:latin typeface="隶书" panose="02010509060101010101" pitchFamily="49" charset="-122"/>
                <a:ea typeface="隶书" panose="02010509060101010101" pitchFamily="49" charset="-122"/>
              </a:rPr>
              <a:t>红主持</a:t>
            </a:r>
            <a:r>
              <a:rPr lang="zh-CN" altLang="en-US" sz="1600" b="1" dirty="0">
                <a:solidFill>
                  <a:srgbClr val="0070C0"/>
                </a:solidFill>
                <a:latin typeface="隶书" panose="02010509060101010101" pitchFamily="49" charset="-122"/>
                <a:ea typeface="隶书" panose="02010509060101010101" pitchFamily="49" charset="-122"/>
              </a:rPr>
              <a:t>职代会、做</a:t>
            </a:r>
            <a:r>
              <a:rPr lang="zh-CN" altLang="zh-CN" sz="1600" b="1" dirty="0">
                <a:solidFill>
                  <a:srgbClr val="0070C0"/>
                </a:solidFill>
                <a:latin typeface="隶书" panose="02010509060101010101" pitchFamily="49" charset="-122"/>
                <a:ea typeface="隶书" panose="02010509060101010101" pitchFamily="49" charset="-122"/>
              </a:rPr>
              <a:t>工会联合会工作报告</a:t>
            </a:r>
            <a:endParaRPr lang="zh-CN" altLang="en-US" sz="1600" dirty="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endParaRPr>
          </a:p>
        </p:txBody>
      </p:sp>
      <p:sp>
        <p:nvSpPr>
          <p:cNvPr id="7" name="矩形 6"/>
          <p:cNvSpPr/>
          <p:nvPr/>
        </p:nvSpPr>
        <p:spPr>
          <a:xfrm>
            <a:off x="683568" y="267494"/>
            <a:ext cx="7632848" cy="1077218"/>
          </a:xfrm>
          <a:prstGeom prst="rect">
            <a:avLst/>
          </a:prstGeom>
        </p:spPr>
        <p:txBody>
          <a:bodyPr wrap="square">
            <a:spAutoFit/>
          </a:bodyPr>
          <a:lstStyle/>
          <a:p>
            <a:pPr>
              <a:lnSpc>
                <a:spcPct val="200000"/>
              </a:lnSpc>
            </a:pPr>
            <a:r>
              <a:rPr lang="en-US" altLang="zh-CN" sz="1600" b="1" dirty="0" smtClean="0">
                <a:latin typeface="仿宋_GB2312" panose="02010609030101010101" pitchFamily="49" charset="-122"/>
                <a:ea typeface="仿宋_GB2312" panose="02010609030101010101" pitchFamily="49" charset="-122"/>
              </a:rPr>
              <a:t>    </a:t>
            </a:r>
            <a:r>
              <a:rPr lang="zh-CN" altLang="zh-CN" sz="1600" b="1" dirty="0" smtClean="0">
                <a:latin typeface="仿宋_GB2312" panose="02010609030101010101" pitchFamily="49" charset="-122"/>
                <a:ea typeface="仿宋_GB2312" panose="02010609030101010101" pitchFamily="49" charset="-122"/>
              </a:rPr>
              <a:t>在</a:t>
            </a:r>
            <a:r>
              <a:rPr lang="zh-CN" altLang="zh-CN" sz="1600" b="1" dirty="0">
                <a:latin typeface="仿宋_GB2312" panose="02010609030101010101" pitchFamily="49" charset="-122"/>
                <a:ea typeface="仿宋_GB2312" panose="02010609030101010101" pitchFamily="49" charset="-122"/>
              </a:rPr>
              <a:t>会员代表大会阶段与会代表认真听取了行业工会主席孟京红所做的工会联合会工作报告，并以无记名投票方式对工会工作进行了评议，满意率</a:t>
            </a:r>
            <a:r>
              <a:rPr lang="en-US" altLang="zh-CN" sz="1600" b="1" dirty="0">
                <a:latin typeface="仿宋_GB2312" panose="02010609030101010101" pitchFamily="49" charset="-122"/>
                <a:ea typeface="仿宋_GB2312" panose="02010609030101010101" pitchFamily="49" charset="-122"/>
              </a:rPr>
              <a:t>93%</a:t>
            </a:r>
            <a:r>
              <a:rPr lang="zh-CN" altLang="zh-CN" sz="1600" b="1" dirty="0">
                <a:latin typeface="仿宋_GB2312" panose="02010609030101010101" pitchFamily="49" charset="-122"/>
                <a:ea typeface="仿宋_GB2312" panose="02010609030101010101" pitchFamily="49" charset="-122"/>
              </a:rPr>
              <a:t>。</a:t>
            </a:r>
            <a:endParaRPr lang="zh-CN" altLang="en-US" sz="1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611560" y="267494"/>
            <a:ext cx="7920880" cy="4524315"/>
          </a:xfrm>
          <a:prstGeom prst="rect">
            <a:avLst/>
          </a:prstGeom>
        </p:spPr>
        <p:txBody>
          <a:bodyPr wrap="square">
            <a:spAutoFit/>
          </a:bodyPr>
          <a:lstStyle/>
          <a:p>
            <a:pPr>
              <a:lnSpc>
                <a:spcPct val="200000"/>
              </a:lnSpc>
            </a:pPr>
            <a:r>
              <a:rPr lang="en-US" altLang="zh-CN" sz="1600" b="1" dirty="0" smtClean="0">
                <a:latin typeface="仿宋_GB2312" panose="02010609030101010101" pitchFamily="49" charset="-122"/>
                <a:ea typeface="仿宋_GB2312" panose="02010609030101010101" pitchFamily="49" charset="-122"/>
              </a:rPr>
              <a:t>    </a:t>
            </a:r>
            <a:r>
              <a:rPr lang="zh-CN" altLang="zh-CN" sz="1600" b="1" dirty="0" smtClean="0">
                <a:latin typeface="仿宋_GB2312" panose="02010609030101010101" pitchFamily="49" charset="-122"/>
                <a:ea typeface="仿宋_GB2312" panose="02010609030101010101" pitchFamily="49" charset="-122"/>
              </a:rPr>
              <a:t>在</a:t>
            </a:r>
            <a:r>
              <a:rPr lang="zh-CN" altLang="zh-CN" sz="1600" b="1" dirty="0">
                <a:latin typeface="仿宋_GB2312" panose="02010609030101010101" pitchFamily="49" charset="-122"/>
                <a:ea typeface="仿宋_GB2312" panose="02010609030101010101" pitchFamily="49" charset="-122"/>
              </a:rPr>
              <a:t>会议讨论阶段，职工代表们针对张海</a:t>
            </a:r>
            <a:r>
              <a:rPr lang="zh-CN" altLang="en-US" sz="1600" b="1" dirty="0">
                <a:latin typeface="仿宋_GB2312" panose="02010609030101010101" pitchFamily="49" charset="-122"/>
                <a:ea typeface="仿宋_GB2312" panose="02010609030101010101" pitchFamily="49" charset="-122"/>
              </a:rPr>
              <a:t>副总</a:t>
            </a:r>
            <a:r>
              <a:rPr lang="zh-CN" altLang="zh-CN" sz="1600" b="1" dirty="0">
                <a:latin typeface="仿宋_GB2312" panose="02010609030101010101" pitchFamily="49" charset="-122"/>
                <a:ea typeface="仿宋_GB2312" panose="02010609030101010101" pitchFamily="49" charset="-122"/>
              </a:rPr>
              <a:t>经理的报告和</a:t>
            </a:r>
            <a:r>
              <a:rPr lang="en-US" altLang="zh-CN" sz="1600" b="1" dirty="0">
                <a:latin typeface="仿宋_GB2312" panose="02010609030101010101" pitchFamily="49" charset="-122"/>
                <a:ea typeface="仿宋_GB2312" panose="02010609030101010101" pitchFamily="49" charset="-122"/>
              </a:rPr>
              <a:t>2018</a:t>
            </a:r>
            <a:r>
              <a:rPr lang="zh-CN" altLang="zh-CN" sz="1600" b="1" dirty="0">
                <a:latin typeface="仿宋_GB2312" panose="02010609030101010101" pitchFamily="49" charset="-122"/>
                <a:ea typeface="仿宋_GB2312" panose="02010609030101010101" pitchFamily="49" charset="-122"/>
              </a:rPr>
              <a:t>年行业工资集体合同草案积极发言</a:t>
            </a:r>
            <a:r>
              <a:rPr lang="zh-CN" altLang="en-US" sz="1600" b="1" dirty="0">
                <a:latin typeface="仿宋_GB2312" panose="02010609030101010101" pitchFamily="49" charset="-122"/>
                <a:ea typeface="仿宋_GB2312" panose="02010609030101010101" pitchFamily="49" charset="-122"/>
              </a:rPr>
              <a:t>，表示</a:t>
            </a:r>
            <a:r>
              <a:rPr lang="zh-CN" altLang="zh-CN" sz="1600" b="1" dirty="0">
                <a:latin typeface="仿宋_GB2312" panose="02010609030101010101" pitchFamily="49" charset="-122"/>
                <a:ea typeface="仿宋_GB2312" panose="02010609030101010101" pitchFamily="49" charset="-122"/>
              </a:rPr>
              <a:t>公司在遇到极大困难的情况下仍不忘关心员工，我们也要对企业负责任</a:t>
            </a:r>
            <a:r>
              <a:rPr lang="zh-CN" altLang="en-US" sz="1600" b="1" dirty="0">
                <a:latin typeface="仿宋_GB2312" panose="02010609030101010101" pitchFamily="49" charset="-122"/>
                <a:ea typeface="仿宋_GB2312" panose="02010609030101010101" pitchFamily="49" charset="-122"/>
              </a:rPr>
              <a:t>，</a:t>
            </a:r>
            <a:r>
              <a:rPr lang="zh-CN" altLang="zh-CN" sz="1600" b="1" dirty="0">
                <a:latin typeface="仿宋_GB2312" panose="02010609030101010101" pitchFamily="49" charset="-122"/>
                <a:ea typeface="仿宋_GB2312" panose="02010609030101010101" pitchFamily="49" charset="-122"/>
              </a:rPr>
              <a:t>只有在本职岗位上努力工作</a:t>
            </a:r>
            <a:r>
              <a:rPr lang="zh-CN" altLang="en-US" sz="1600" b="1" dirty="0">
                <a:latin typeface="仿宋_GB2312" panose="02010609030101010101" pitchFamily="49" charset="-122"/>
                <a:ea typeface="仿宋_GB2312" panose="02010609030101010101" pitchFamily="49" charset="-122"/>
              </a:rPr>
              <a:t>、</a:t>
            </a:r>
            <a:r>
              <a:rPr lang="zh-CN" altLang="zh-CN" sz="1600" b="1" dirty="0">
                <a:latin typeface="仿宋_GB2312" panose="02010609030101010101" pitchFamily="49" charset="-122"/>
                <a:ea typeface="仿宋_GB2312" panose="02010609030101010101" pitchFamily="49" charset="-122"/>
              </a:rPr>
              <a:t>创新技术</a:t>
            </a:r>
            <a:r>
              <a:rPr lang="zh-CN" altLang="en-US" sz="1600" b="1" dirty="0">
                <a:latin typeface="仿宋_GB2312" panose="02010609030101010101" pitchFamily="49" charset="-122"/>
                <a:ea typeface="仿宋_GB2312" panose="02010609030101010101" pitchFamily="49" charset="-122"/>
              </a:rPr>
              <a:t>，</a:t>
            </a:r>
            <a:r>
              <a:rPr lang="zh-CN" altLang="zh-CN" sz="1600" b="1" dirty="0">
                <a:latin typeface="仿宋_GB2312" panose="02010609030101010101" pitchFamily="49" charset="-122"/>
                <a:ea typeface="仿宋_GB2312" panose="02010609030101010101" pitchFamily="49" charset="-122"/>
              </a:rPr>
              <a:t>与企业发展共进退，</a:t>
            </a:r>
            <a:r>
              <a:rPr lang="zh-CN" altLang="en-US" sz="1600" b="1" dirty="0">
                <a:latin typeface="仿宋_GB2312" panose="02010609030101010101" pitchFamily="49" charset="-122"/>
                <a:ea typeface="仿宋_GB2312" panose="02010609030101010101" pitchFamily="49" charset="-122"/>
              </a:rPr>
              <a:t>共同</a:t>
            </a:r>
            <a:r>
              <a:rPr lang="zh-CN" altLang="zh-CN" sz="1600" b="1" dirty="0">
                <a:latin typeface="仿宋_GB2312" panose="02010609030101010101" pitchFamily="49" charset="-122"/>
                <a:ea typeface="仿宋_GB2312" panose="02010609030101010101" pitchFamily="49" charset="-122"/>
              </a:rPr>
              <a:t>渡过接下来的寒冷期，为实现公司目标不遗余力才能回报公司对我们的关爱……代表们的发言都是感恩与责任，也让在场的每一位代表看到了锦州光伏人不仅要活下去还要活得更好的希望和坚定信心。今年，锦州市光伏行业的职代会意义非凡，是一次深度公开、鼓劲加油的誓师大会</a:t>
            </a:r>
            <a:r>
              <a:rPr lang="zh-CN" altLang="zh-CN" sz="1600" b="1" dirty="0" smtClean="0">
                <a:latin typeface="仿宋_GB2312" panose="02010609030101010101" pitchFamily="49" charset="-122"/>
                <a:ea typeface="仿宋_GB2312" panose="02010609030101010101" pitchFamily="49" charset="-122"/>
              </a:rPr>
              <a:t>。</a:t>
            </a:r>
            <a:endParaRPr lang="en-US" altLang="zh-CN" sz="1600" b="1" dirty="0" smtClean="0">
              <a:latin typeface="仿宋_GB2312" panose="02010609030101010101" pitchFamily="49" charset="-122"/>
              <a:ea typeface="仿宋_GB2312" panose="02010609030101010101" pitchFamily="49" charset="-122"/>
            </a:endParaRPr>
          </a:p>
          <a:p>
            <a:pPr>
              <a:lnSpc>
                <a:spcPct val="200000"/>
              </a:lnSpc>
            </a:pPr>
            <a:r>
              <a:rPr lang="en-US" altLang="zh-CN" sz="1600" b="1" dirty="0" smtClean="0">
                <a:latin typeface="仿宋_GB2312" panose="02010609030101010101" pitchFamily="49" charset="-122"/>
                <a:ea typeface="仿宋_GB2312" panose="02010609030101010101" pitchFamily="49" charset="-122"/>
              </a:rPr>
              <a:t>    </a:t>
            </a:r>
            <a:r>
              <a:rPr lang="zh-CN" altLang="zh-CN" sz="1600" b="1" dirty="0" smtClean="0">
                <a:latin typeface="仿宋_GB2312" panose="02010609030101010101" pitchFamily="49" charset="-122"/>
                <a:ea typeface="仿宋_GB2312" panose="02010609030101010101" pitchFamily="49" charset="-122"/>
              </a:rPr>
              <a:t>市</a:t>
            </a:r>
            <a:r>
              <a:rPr lang="zh-CN" altLang="zh-CN" sz="1600" b="1" dirty="0">
                <a:latin typeface="仿宋_GB2312" panose="02010609030101010101" pitchFamily="49" charset="-122"/>
                <a:ea typeface="仿宋_GB2312" panose="02010609030101010101" pitchFamily="49" charset="-122"/>
              </a:rPr>
              <a:t>总工会副主席左丽雅在本次职代会上作了重要讲话，她指出，光伏行业工会联合会自成立以来秉承着促进企业发展、维护职工合法权益的宗旨开展了一系列激发</a:t>
            </a:r>
            <a:r>
              <a:rPr lang="zh-CN" altLang="zh-CN" sz="1600" b="1" dirty="0" smtClean="0">
                <a:latin typeface="仿宋_GB2312" panose="02010609030101010101" pitchFamily="49" charset="-122"/>
                <a:ea typeface="仿宋_GB2312" panose="02010609030101010101" pitchFamily="49" charset="-122"/>
              </a:rPr>
              <a:t>行</a:t>
            </a:r>
            <a:endParaRPr lang="zh-CN" altLang="zh-CN" sz="1600" b="1" dirty="0">
              <a:latin typeface="仿宋_GB2312" panose="02010609030101010101" pitchFamily="49" charset="-122"/>
              <a:ea typeface="仿宋_GB2312" panose="02010609030101010101" pitchFamily="49"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522"/>
            <a:ext cx="9144000" cy="5143500"/>
          </a:xfrm>
          <a:prstGeom prst="rect">
            <a:avLst/>
          </a:prstGeom>
        </p:spPr>
      </p:pic>
      <p:sp>
        <p:nvSpPr>
          <p:cNvPr id="5" name="矩形 4"/>
          <p:cNvSpPr/>
          <p:nvPr/>
        </p:nvSpPr>
        <p:spPr>
          <a:xfrm>
            <a:off x="607661" y="123478"/>
            <a:ext cx="7959483" cy="2062103"/>
          </a:xfrm>
          <a:prstGeom prst="rect">
            <a:avLst/>
          </a:prstGeom>
        </p:spPr>
        <p:txBody>
          <a:bodyPr wrap="square">
            <a:spAutoFit/>
          </a:bodyPr>
          <a:lstStyle/>
          <a:p>
            <a:pPr>
              <a:lnSpc>
                <a:spcPct val="200000"/>
              </a:lnSpc>
            </a:pPr>
            <a:r>
              <a:rPr lang="zh-CN" altLang="en-US" sz="1600" b="1" dirty="0" smtClean="0">
                <a:latin typeface="仿宋_GB2312" panose="02010609030101010101" pitchFamily="49" charset="-122"/>
                <a:ea typeface="仿宋_GB2312" panose="02010609030101010101" pitchFamily="49" charset="-122"/>
              </a:rPr>
              <a:t>业</a:t>
            </a:r>
            <a:r>
              <a:rPr lang="zh-CN" altLang="zh-CN" sz="1600" b="1" dirty="0" smtClean="0">
                <a:latin typeface="仿宋_GB2312" panose="02010609030101010101" pitchFamily="49" charset="-122"/>
                <a:ea typeface="仿宋_GB2312" panose="02010609030101010101" pitchFamily="49" charset="-122"/>
              </a:rPr>
              <a:t>工会</a:t>
            </a:r>
            <a:r>
              <a:rPr lang="zh-CN" altLang="zh-CN" sz="1600" b="1" dirty="0">
                <a:latin typeface="仿宋_GB2312" panose="02010609030101010101" pitchFamily="49" charset="-122"/>
                <a:ea typeface="仿宋_GB2312" panose="02010609030101010101" pitchFamily="49" charset="-122"/>
              </a:rPr>
              <a:t>活力的工作，不管是规范有序的工资集体协商和职代会，还是极受职工欢迎的工具包及现场管理竞赛和职工篮球赛都为其他行业树立了典范。在以后的工作中，行业工会联合会要继续认真履行工会组织的职责，动员广大职工爱岗敬业，带动行业内企业共同发展，切实为企业和职工群众办实事、做好事</a:t>
            </a:r>
            <a:r>
              <a:rPr lang="zh-CN" altLang="zh-CN" sz="1600" b="1" dirty="0" smtClean="0">
                <a:latin typeface="仿宋_GB2312" panose="02010609030101010101" pitchFamily="49" charset="-122"/>
                <a:ea typeface="仿宋_GB2312" panose="02010609030101010101" pitchFamily="49" charset="-122"/>
              </a:rPr>
              <a:t>。</a:t>
            </a:r>
            <a:endParaRPr lang="en-US" altLang="zh-CN" sz="1600" b="1" dirty="0" smtClean="0">
              <a:latin typeface="仿宋_GB2312" panose="02010609030101010101" pitchFamily="49" charset="-122"/>
              <a:ea typeface="仿宋_GB2312" panose="02010609030101010101" pitchFamily="49" charset="-122"/>
            </a:endParaRPr>
          </a:p>
        </p:txBody>
      </p:sp>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4280" y="2196619"/>
            <a:ext cx="2926248" cy="2307859"/>
          </a:xfrm>
          <a:prstGeom prst="rect">
            <a:avLst/>
          </a:prstGeom>
          <a:ln>
            <a:noFill/>
          </a:ln>
          <a:effectLst>
            <a:outerShdw blurRad="292100" dist="139700" dir="2700000" algn="tl" rotWithShape="0">
              <a:srgbClr val="333333">
                <a:alpha val="65000"/>
              </a:srgbClr>
            </a:outerShdw>
          </a:effectLst>
        </p:spPr>
      </p:pic>
      <p:sp>
        <p:nvSpPr>
          <p:cNvPr id="7" name="矩形 6"/>
          <p:cNvSpPr/>
          <p:nvPr/>
        </p:nvSpPr>
        <p:spPr>
          <a:xfrm>
            <a:off x="3058780" y="4601186"/>
            <a:ext cx="3057247" cy="338554"/>
          </a:xfrm>
          <a:prstGeom prst="rect">
            <a:avLst/>
          </a:prstGeom>
        </p:spPr>
        <p:txBody>
          <a:bodyPr wrap="none">
            <a:spAutoFit/>
          </a:bodyPr>
          <a:lstStyle/>
          <a:p>
            <a:pPr algn="ctr" latinLnBrk="1">
              <a:defRPr/>
            </a:pPr>
            <a:r>
              <a:rPr lang="zh-CN" altLang="en-US" sz="1600" dirty="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锦州市总工会副主席左丽雅讲话</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矩形 4"/>
          <p:cNvSpPr/>
          <p:nvPr/>
        </p:nvSpPr>
        <p:spPr>
          <a:xfrm>
            <a:off x="755576" y="267494"/>
            <a:ext cx="7632848" cy="1569660"/>
          </a:xfrm>
          <a:prstGeom prst="rect">
            <a:avLst/>
          </a:prstGeom>
        </p:spPr>
        <p:txBody>
          <a:bodyPr wrap="square">
            <a:spAutoFit/>
          </a:bodyPr>
          <a:lstStyle/>
          <a:p>
            <a:pPr>
              <a:lnSpc>
                <a:spcPct val="200000"/>
              </a:lnSpc>
            </a:pPr>
            <a:r>
              <a:rPr lang="en-US" altLang="zh-CN" sz="1600" b="1" dirty="0" smtClean="0">
                <a:latin typeface="仿宋_GB2312" panose="02010609030101010101" pitchFamily="49" charset="-122"/>
                <a:ea typeface="仿宋_GB2312" panose="02010609030101010101" pitchFamily="49" charset="-122"/>
              </a:rPr>
              <a:t>    </a:t>
            </a:r>
            <a:r>
              <a:rPr lang="zh-CN" altLang="zh-CN" sz="1600" b="1" dirty="0" smtClean="0">
                <a:latin typeface="仿宋_GB2312" panose="02010609030101010101" pitchFamily="49" charset="-122"/>
                <a:ea typeface="仿宋_GB2312" panose="02010609030101010101" pitchFamily="49" charset="-122"/>
              </a:rPr>
              <a:t>此次</a:t>
            </a:r>
            <a:r>
              <a:rPr lang="zh-CN" altLang="zh-CN" sz="1600" b="1" dirty="0">
                <a:latin typeface="仿宋_GB2312" panose="02010609030101010101" pitchFamily="49" charset="-122"/>
                <a:ea typeface="仿宋_GB2312" panose="02010609030101010101" pitchFamily="49" charset="-122"/>
              </a:rPr>
              <a:t>大会</a:t>
            </a:r>
            <a:r>
              <a:rPr lang="zh-CN" altLang="en-US" sz="1600" b="1" dirty="0">
                <a:latin typeface="仿宋_GB2312" panose="02010609030101010101" pitchFamily="49" charset="-122"/>
                <a:ea typeface="仿宋_GB2312" panose="02010609030101010101" pitchFamily="49" charset="-122"/>
              </a:rPr>
              <a:t>的胜利召开</a:t>
            </a:r>
            <a:r>
              <a:rPr lang="zh-CN" altLang="zh-CN" sz="1600" b="1" dirty="0">
                <a:latin typeface="仿宋_GB2312" panose="02010609030101010101" pitchFamily="49" charset="-122"/>
                <a:ea typeface="仿宋_GB2312" panose="02010609030101010101" pitchFamily="49" charset="-122"/>
              </a:rPr>
              <a:t>，</a:t>
            </a:r>
            <a:r>
              <a:rPr lang="zh-CN" altLang="en-US" sz="1600" b="1" dirty="0">
                <a:latin typeface="仿宋_GB2312" panose="02010609030101010101" pitchFamily="49" charset="-122"/>
                <a:ea typeface="仿宋_GB2312" panose="02010609030101010101" pitchFamily="49" charset="-122"/>
              </a:rPr>
              <a:t>让行业全体员工进一步换发工作热情，释放创新工作的潜能，</a:t>
            </a:r>
            <a:r>
              <a:rPr lang="zh-CN" altLang="zh-CN" sz="1600" b="1" dirty="0">
                <a:latin typeface="仿宋_GB2312" panose="02010609030101010101" pitchFamily="49" charset="-122"/>
                <a:ea typeface="仿宋_GB2312" panose="02010609030101010101" pitchFamily="49" charset="-122"/>
              </a:rPr>
              <a:t>提高工作实效</a:t>
            </a:r>
            <a:r>
              <a:rPr lang="zh-CN" altLang="en-US" sz="1600" b="1" dirty="0">
                <a:latin typeface="仿宋_GB2312" panose="02010609030101010101" pitchFamily="49" charset="-122"/>
                <a:ea typeface="仿宋_GB2312" panose="02010609030101010101" pitchFamily="49" charset="-122"/>
              </a:rPr>
              <a:t>，</a:t>
            </a:r>
            <a:r>
              <a:rPr lang="zh-CN" altLang="zh-CN" sz="1600" b="1" dirty="0">
                <a:latin typeface="仿宋_GB2312" panose="02010609030101010101" pitchFamily="49" charset="-122"/>
                <a:ea typeface="仿宋_GB2312" panose="02010609030101010101" pitchFamily="49" charset="-122"/>
              </a:rPr>
              <a:t>为实现企业和员工共赢的目标做出新的、更大的贡献，为推动光伏发展再立新功</a:t>
            </a:r>
            <a:r>
              <a:rPr lang="zh-CN" altLang="en-US" sz="1600" b="1" dirty="0">
                <a:latin typeface="仿宋_GB2312" panose="02010609030101010101" pitchFamily="49" charset="-122"/>
                <a:ea typeface="仿宋_GB2312" panose="02010609030101010101" pitchFamily="49" charset="-122"/>
              </a:rPr>
              <a:t>！</a:t>
            </a:r>
            <a:endParaRPr lang="zh-CN" altLang="zh-CN" sz="1600" b="1" dirty="0">
              <a:latin typeface="仿宋_GB2312" panose="02010609030101010101" pitchFamily="49" charset="-122"/>
              <a:ea typeface="仿宋_GB2312" panose="02010609030101010101" pitchFamily="49" charset="-122"/>
            </a:endParaRP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6772" y="1837154"/>
            <a:ext cx="6390456" cy="2538559"/>
          </a:xfrm>
          <a:prstGeom prst="rect">
            <a:avLst/>
          </a:prstGeom>
          <a:ln>
            <a:noFill/>
          </a:ln>
          <a:effectLst>
            <a:outerShdw blurRad="292100" dist="139700" dir="2700000" algn="tl" rotWithShape="0">
              <a:srgbClr val="333333">
                <a:alpha val="65000"/>
              </a:srgbClr>
            </a:outerShdw>
          </a:effectLst>
        </p:spPr>
      </p:pic>
      <p:sp>
        <p:nvSpPr>
          <p:cNvPr id="7" name="矩形 6"/>
          <p:cNvSpPr/>
          <p:nvPr/>
        </p:nvSpPr>
        <p:spPr>
          <a:xfrm>
            <a:off x="2041240" y="4557643"/>
            <a:ext cx="5094312" cy="338554"/>
          </a:xfrm>
          <a:prstGeom prst="rect">
            <a:avLst/>
          </a:prstGeom>
        </p:spPr>
        <p:txBody>
          <a:bodyPr wrap="square">
            <a:spAutoFit/>
          </a:bodyPr>
          <a:lstStyle/>
          <a:p>
            <a:pPr algn="ctr" latinLnBrk="1">
              <a:defRPr/>
            </a:pPr>
            <a:r>
              <a:rPr lang="zh-CN" altLang="en-US" sz="1600" dirty="0">
                <a:solidFill>
                  <a:srgbClr val="0070C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锦州市光伏行业一届三次职工代表大会会议现场</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107950" y="4300538"/>
            <a:ext cx="2316636"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pPr>
              <a:buFont typeface="Arial" panose="020B0604020202020204" pitchFamily="34" charset="0"/>
              <a:buNone/>
              <a:defRPr/>
            </a:pPr>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2018-7-24</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电子报第二十八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电子报第二十八期</Template>
  <TotalTime>70</TotalTime>
  <Words>646</Words>
  <Application>Microsoft Office PowerPoint</Application>
  <PresentationFormat>全屏显示(16:9)</PresentationFormat>
  <Paragraphs>22</Paragraphs>
  <Slides>11</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11</vt:i4>
      </vt:variant>
    </vt:vector>
  </HeadingPairs>
  <TitlesOfParts>
    <vt:vector size="20" baseType="lpstr">
      <vt:lpstr>Arial</vt:lpstr>
      <vt:lpstr>宋体</vt:lpstr>
      <vt:lpstr>微软雅黑</vt:lpstr>
      <vt:lpstr>华文行楷</vt:lpstr>
      <vt:lpstr>华文中宋</vt:lpstr>
      <vt:lpstr>隶书</vt:lpstr>
      <vt:lpstr>仿宋_GB2312</vt:lpstr>
      <vt:lpstr>Calibri</vt:lpstr>
      <vt:lpstr>电子报第二十八期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79</cp:revision>
  <dcterms:created xsi:type="dcterms:W3CDTF">2018-07-18T08:00:00Z</dcterms:created>
  <dcterms:modified xsi:type="dcterms:W3CDTF">2018-07-24T03:23:27Z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2052-10.1.0.7401</vt:lpwstr>
  </property>
</Properties>
</file>