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9"/>
  </p:notesMasterIdLst>
  <p:sldIdLst>
    <p:sldId id="289" r:id="rId2"/>
    <p:sldId id="290" r:id="rId3"/>
    <p:sldId id="306" r:id="rId4"/>
    <p:sldId id="307" r:id="rId5"/>
    <p:sldId id="308" r:id="rId6"/>
    <p:sldId id="309" r:id="rId7"/>
    <p:sldId id="296" r:id="rId8"/>
    <p:sldId id="298" r:id="rId9"/>
    <p:sldId id="299" r:id="rId10"/>
    <p:sldId id="300" r:id="rId11"/>
    <p:sldId id="301" r:id="rId12"/>
    <p:sldId id="302" r:id="rId13"/>
    <p:sldId id="303" r:id="rId14"/>
    <p:sldId id="297" r:id="rId15"/>
    <p:sldId id="304" r:id="rId16"/>
    <p:sldId id="305" r:id="rId17"/>
    <p:sldId id="291" r:id="rId18"/>
  </p:sldIdLst>
  <p:sldSz cx="9144000" cy="5143500" type="screen16x9"/>
  <p:notesSz cx="6834188" cy="9979025"/>
  <p:embeddedFontLst>
    <p:embeddedFont>
      <p:font typeface="微软雅黑" panose="020B0503020204020204" pitchFamily="34" charset="-122"/>
      <p:regular r:id="rId20"/>
      <p:bold r:id="rId21"/>
    </p:embeddedFont>
    <p:embeddedFont>
      <p:font typeface="华文中宋" panose="02010600040101010101" pitchFamily="2" charset="-122"/>
      <p:regular r:id="rId22"/>
    </p:embeddedFont>
    <p:embeddedFont>
      <p:font typeface="华文行楷" panose="02010800040101010101" pitchFamily="2" charset="-122"/>
      <p:regular r:id="rId23"/>
    </p:embeddedFont>
    <p:embeddedFont>
      <p:font typeface="仿宋_GB2312" panose="02010609030101010101" pitchFamily="49" charset="-122"/>
      <p:regular r:id="rId24"/>
    </p:embeddedFont>
    <p:embeddedFont>
      <p:font typeface="Calibri" panose="020F0502020204030204" pitchFamily="34" charset="0"/>
      <p:regular r:id="rId25"/>
      <p:bold r:id="rId26"/>
      <p:italic r:id="rId27"/>
      <p:boldItalic r:id="rId28"/>
    </p:embeddedFont>
  </p:embeddedFontLst>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245" autoAdjust="0"/>
    <p:restoredTop sz="94556" autoAdjust="0"/>
  </p:normalViewPr>
  <p:slideViewPr>
    <p:cSldViewPr>
      <p:cViewPr>
        <p:scale>
          <a:sx n="75" d="100"/>
          <a:sy n="75" d="100"/>
        </p:scale>
        <p:origin x="-1062" y="-240"/>
      </p:cViewPr>
      <p:guideLst>
        <p:guide orient="horz" pos="1624"/>
        <p:guide pos="2879"/>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notesMaster" Target="notesMasters/notesMaster1.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60688" cy="498475"/>
          </a:xfrm>
          <a:prstGeom prst="rect">
            <a:avLst/>
          </a:prstGeom>
        </p:spPr>
        <p:txBody>
          <a:bodyPr vert="horz" lIns="91440" tIns="45720" rIns="91440" bIns="45720" rtlCol="0"/>
          <a:lstStyle>
            <a:lvl1pPr algn="l" fontAlgn="auto">
              <a:buFont typeface="Arial" panose="020B0604020202020204" pitchFamily="34" charset="0"/>
              <a:buNone/>
              <a:defRPr sz="1200" noProof="1"/>
            </a:lvl1pPr>
          </a:lstStyle>
          <a:p>
            <a:pPr>
              <a:defRPr/>
            </a:pPr>
            <a:endParaRPr lang="zh-CN" altLang="en-US"/>
          </a:p>
        </p:txBody>
      </p:sp>
      <p:sp>
        <p:nvSpPr>
          <p:cNvPr id="3" name="日期占位符 2"/>
          <p:cNvSpPr>
            <a:spLocks noGrp="1"/>
          </p:cNvSpPr>
          <p:nvPr>
            <p:ph type="dt" idx="1"/>
          </p:nvPr>
        </p:nvSpPr>
        <p:spPr>
          <a:xfrm>
            <a:off x="3871913" y="0"/>
            <a:ext cx="2960687" cy="498475"/>
          </a:xfrm>
          <a:prstGeom prst="rect">
            <a:avLst/>
          </a:prstGeom>
        </p:spPr>
        <p:txBody>
          <a:bodyPr vert="horz" lIns="91440" tIns="45720" rIns="91440" bIns="45720" rtlCol="0"/>
          <a:lstStyle>
            <a:lvl1pPr algn="r" fontAlgn="auto">
              <a:buFont typeface="Arial" panose="020B0604020202020204" pitchFamily="34" charset="0"/>
              <a:buNone/>
              <a:defRPr sz="1200" noProof="1">
                <a:latin typeface="+mn-lt"/>
                <a:ea typeface="+mn-ea"/>
              </a:defRPr>
            </a:lvl1pPr>
          </a:lstStyle>
          <a:p>
            <a:pPr>
              <a:defRPr/>
            </a:pPr>
            <a:fld id="{0CDBE4D7-63AD-4ABA-89B0-0101617B61D8}" type="datetimeFigureOut">
              <a:rPr lang="zh-CN" altLang="en-US"/>
              <a:t>2018-9-4</a:t>
            </a:fld>
            <a:endParaRPr lang="zh-CN" altLang="en-US"/>
          </a:p>
        </p:txBody>
      </p:sp>
      <p:sp>
        <p:nvSpPr>
          <p:cNvPr id="9220" name="幻灯片图像占位符 3"/>
          <p:cNvSpPr>
            <a:spLocks noGrp="1" noRot="1" noChangeAspect="1" noChangeArrowheads="1"/>
          </p:cNvSpPr>
          <p:nvPr>
            <p:ph type="sldImg" idx="4294967295"/>
          </p:nvPr>
        </p:nvSpPr>
        <p:spPr bwMode="auto">
          <a:xfrm>
            <a:off x="90488" y="747713"/>
            <a:ext cx="6653212" cy="3743325"/>
          </a:xfrm>
          <a:prstGeom prst="rect">
            <a:avLst/>
          </a:prstGeom>
          <a:noFill/>
          <a:ln w="12700">
            <a:solidFill>
              <a:srgbClr val="000000"/>
            </a:solidFill>
            <a:round/>
          </a:ln>
          <a:extLst>
            <a:ext uri="{909E8E84-426E-40DD-AFC4-6F175D3DCCD1}">
              <a14:hiddenFill xmlns:a14="http://schemas.microsoft.com/office/drawing/2010/main">
                <a:solidFill>
                  <a:srgbClr val="FFFFFF"/>
                </a:solidFill>
              </a14:hiddenFill>
            </a:ext>
          </a:extLst>
        </p:spPr>
      </p:sp>
      <p:sp>
        <p:nvSpPr>
          <p:cNvPr id="3077" name="备注占位符 4"/>
          <p:cNvSpPr>
            <a:spLocks noGrp="1" noChangeArrowheads="1"/>
          </p:cNvSpPr>
          <p:nvPr>
            <p:ph type="body" sz="quarter" idx="9"/>
          </p:nvPr>
        </p:nvSpPr>
        <p:spPr bwMode="auto">
          <a:xfrm>
            <a:off x="684213" y="4740275"/>
            <a:ext cx="5467350" cy="449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9478963"/>
            <a:ext cx="2960688" cy="498475"/>
          </a:xfrm>
          <a:prstGeom prst="rect">
            <a:avLst/>
          </a:prstGeom>
        </p:spPr>
        <p:txBody>
          <a:bodyPr vert="horz" lIns="91440" tIns="45720" rIns="91440" bIns="45720" rtlCol="0" anchor="b"/>
          <a:lstStyle>
            <a:lvl1pPr algn="l" fontAlgn="auto">
              <a:buFont typeface="Arial" panose="020B0604020202020204" pitchFamily="34" charset="0"/>
              <a:buNone/>
              <a:defRPr sz="1200" noProof="1"/>
            </a:lvl1pPr>
          </a:lstStyle>
          <a:p>
            <a:pPr>
              <a:defRPr/>
            </a:pPr>
            <a:endParaRPr lang="zh-CN" altLang="en-US"/>
          </a:p>
        </p:txBody>
      </p:sp>
      <p:sp>
        <p:nvSpPr>
          <p:cNvPr id="7" name="灯片编号占位符 6"/>
          <p:cNvSpPr>
            <a:spLocks noGrp="1"/>
          </p:cNvSpPr>
          <p:nvPr>
            <p:ph type="sldNum" sz="quarter" idx="5"/>
          </p:nvPr>
        </p:nvSpPr>
        <p:spPr>
          <a:xfrm>
            <a:off x="3871913" y="9478963"/>
            <a:ext cx="2960687" cy="498475"/>
          </a:xfrm>
          <a:prstGeom prst="rect">
            <a:avLst/>
          </a:prstGeom>
        </p:spPr>
        <p:txBody>
          <a:bodyPr vert="horz" wrap="square" lIns="91440" tIns="45720" rIns="91440" bIns="45720" numCol="1" anchor="b" anchorCtr="0" compatLnSpc="1"/>
          <a:lstStyle>
            <a:lvl1pPr algn="r">
              <a:buFont typeface="Arial" panose="020B0604020202020204" pitchFamily="34" charset="0"/>
              <a:buNone/>
              <a:defRPr sz="1200" smtClean="0"/>
            </a:lvl1pPr>
          </a:lstStyle>
          <a:p>
            <a:pPr>
              <a:defRPr/>
            </a:pPr>
            <a:fld id="{112C3090-3050-49E5-BA3A-910F563B25EB}" type="slidenum">
              <a:rPr lang="zh-CN" altLang="en-US"/>
              <a:t>‹#›</a:t>
            </a:fld>
            <a:endParaRPr lang="zh-CN" altLang="en-US"/>
          </a:p>
        </p:txBody>
      </p:sp>
    </p:spTree>
    <p:extLst>
      <p:ext uri="{BB962C8B-B14F-4D97-AF65-F5344CB8AC3E}">
        <p14:creationId xmlns:p14="http://schemas.microsoft.com/office/powerpoint/2010/main" val="1442624731"/>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chemeClr val="tx1"/>
        </a:solidFill>
        <a:latin typeface="+mn-lt"/>
        <a:ea typeface="+mn-ea"/>
        <a:cs typeface="+mn-cs"/>
      </a:defRPr>
    </a:lvl1pPr>
    <a:lvl2pPr marL="457200" algn="l" rtl="0" eaLnBrk="0" fontAlgn="base" hangingPunct="0">
      <a:spcBef>
        <a:spcPct val="0"/>
      </a:spcBef>
      <a:spcAft>
        <a:spcPct val="0"/>
      </a:spcAft>
      <a:defRPr sz="1200" kern="1200">
        <a:solidFill>
          <a:schemeClr val="tx1"/>
        </a:solidFill>
        <a:latin typeface="+mn-lt"/>
        <a:ea typeface="+mn-ea"/>
        <a:cs typeface="+mn-cs"/>
      </a:defRPr>
    </a:lvl2pPr>
    <a:lvl3pPr marL="914400" algn="l" rtl="0" eaLnBrk="0" fontAlgn="base" hangingPunct="0">
      <a:spcBef>
        <a:spcPct val="0"/>
      </a:spcBef>
      <a:spcAft>
        <a:spcPct val="0"/>
      </a:spcAft>
      <a:defRPr sz="1200" kern="1200">
        <a:solidFill>
          <a:schemeClr val="tx1"/>
        </a:solidFill>
        <a:latin typeface="+mn-lt"/>
        <a:ea typeface="+mn-ea"/>
        <a:cs typeface="+mn-cs"/>
      </a:defRPr>
    </a:lvl3pPr>
    <a:lvl4pPr marL="1371600" algn="l" rtl="0" eaLnBrk="0" fontAlgn="base" hangingPunct="0">
      <a:spcBef>
        <a:spcPct val="0"/>
      </a:spcBef>
      <a:spcAft>
        <a:spcPct val="0"/>
      </a:spcAft>
      <a:defRPr sz="1200" kern="1200">
        <a:solidFill>
          <a:schemeClr val="tx1"/>
        </a:solidFill>
        <a:latin typeface="+mn-lt"/>
        <a:ea typeface="+mn-ea"/>
        <a:cs typeface="+mn-cs"/>
      </a:defRPr>
    </a:lvl4pPr>
    <a:lvl5pPr marL="1828800" algn="l" rtl="0" eaLnBrk="0" fontAlgn="base" hangingPunct="0">
      <a:spcBef>
        <a:spcPct val="0"/>
      </a:spcBef>
      <a:spcAft>
        <a:spcPct val="0"/>
      </a:spcAft>
      <a:defRPr sz="1200" kern="1200">
        <a:solidFill>
          <a:schemeClr val="tx1"/>
        </a:solidFill>
        <a:latin typeface="+mn-lt"/>
        <a:ea typeface="+mn-ea"/>
        <a:cs typeface="+mn-cs"/>
      </a:defRPr>
    </a:lvl5pPr>
    <a:lvl6pPr marL="2285365" algn="l" defTabSz="913765" rtl="0" eaLnBrk="1" latinLnBrk="0" hangingPunct="1">
      <a:defRPr sz="1200" kern="1200">
        <a:solidFill>
          <a:schemeClr val="tx1"/>
        </a:solidFill>
        <a:latin typeface="+mn-lt"/>
        <a:ea typeface="+mn-ea"/>
        <a:cs typeface="+mn-cs"/>
      </a:defRPr>
    </a:lvl6pPr>
    <a:lvl7pPr marL="2742565" algn="l" defTabSz="913765" rtl="0" eaLnBrk="1" latinLnBrk="0" hangingPunct="1">
      <a:defRPr sz="1200" kern="1200">
        <a:solidFill>
          <a:schemeClr val="tx1"/>
        </a:solidFill>
        <a:latin typeface="+mn-lt"/>
        <a:ea typeface="+mn-ea"/>
        <a:cs typeface="+mn-cs"/>
      </a:defRPr>
    </a:lvl7pPr>
    <a:lvl8pPr marL="3199765" algn="l" defTabSz="913765" rtl="0" eaLnBrk="1" latinLnBrk="0" hangingPunct="1">
      <a:defRPr sz="1200" kern="1200">
        <a:solidFill>
          <a:schemeClr val="tx1"/>
        </a:solidFill>
        <a:latin typeface="+mn-lt"/>
        <a:ea typeface="+mn-ea"/>
        <a:cs typeface="+mn-cs"/>
      </a:defRPr>
    </a:lvl8pPr>
    <a:lvl9pPr marL="3656965" algn="l" defTabSz="913765"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5"/>
            <a:ext cx="7772400" cy="1102519"/>
          </a:xfr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5365" indent="0" algn="ctr">
              <a:buNone/>
              <a:defRPr>
                <a:solidFill>
                  <a:schemeClr val="tx1">
                    <a:tint val="75000"/>
                  </a:schemeClr>
                </a:solidFill>
              </a:defRPr>
            </a:lvl6pPr>
            <a:lvl7pPr marL="2742565" indent="0" algn="ctr">
              <a:buNone/>
              <a:defRPr>
                <a:solidFill>
                  <a:schemeClr val="tx1">
                    <a:tint val="75000"/>
                  </a:schemeClr>
                </a:solidFill>
              </a:defRPr>
            </a:lvl7pPr>
            <a:lvl8pPr marL="3199765" indent="0" algn="ctr">
              <a:buNone/>
              <a:defRPr>
                <a:solidFill>
                  <a:schemeClr val="tx1">
                    <a:tint val="75000"/>
                  </a:schemeClr>
                </a:solidFill>
              </a:defRPr>
            </a:lvl8pPr>
            <a:lvl9pPr marL="3656965" indent="0" algn="ctr">
              <a:buNone/>
              <a:defRPr>
                <a:solidFill>
                  <a:schemeClr val="tx1">
                    <a:tint val="75000"/>
                  </a:schemeClr>
                </a:solidFill>
              </a:defRPr>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86097402-8C08-45A1-BBA8-E14F688183CE}" type="datetimeFigureOut">
              <a:rPr lang="zh-CN" altLang="en-US"/>
              <a:t>2018-9-4</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7F8BB7FD-FA86-4E55-BAE3-9A4D4674DF46}" type="slidenum">
              <a:rPr lang="zh-CN" altLang="en-US"/>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CC5A3892-6424-4416-852C-7466FF536C7E}" type="datetimeFigureOut">
              <a:rPr lang="zh-CN" altLang="en-US"/>
              <a:t>2018-9-4</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040AF6C9-FEF9-49E6-B783-58FF7670C8C6}" type="slidenum">
              <a:rPr lang="zh-CN" altLang="en-US"/>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5365" indent="0">
              <a:buNone/>
              <a:defRPr sz="1400">
                <a:solidFill>
                  <a:schemeClr val="tx1">
                    <a:tint val="75000"/>
                  </a:schemeClr>
                </a:solidFill>
              </a:defRPr>
            </a:lvl6pPr>
            <a:lvl7pPr marL="2742565" indent="0">
              <a:buNone/>
              <a:defRPr sz="1400">
                <a:solidFill>
                  <a:schemeClr val="tx1">
                    <a:tint val="75000"/>
                  </a:schemeClr>
                </a:solidFill>
              </a:defRPr>
            </a:lvl7pPr>
            <a:lvl8pPr marL="3199765" indent="0">
              <a:buNone/>
              <a:defRPr sz="1400">
                <a:solidFill>
                  <a:schemeClr val="tx1">
                    <a:tint val="75000"/>
                  </a:schemeClr>
                </a:solidFill>
              </a:defRPr>
            </a:lvl8pPr>
            <a:lvl9pPr marL="3656965" indent="0">
              <a:buNone/>
              <a:defRPr sz="1400">
                <a:solidFill>
                  <a:schemeClr val="tx1">
                    <a:tint val="75000"/>
                  </a:schemeClr>
                </a:solidFill>
              </a:defRPr>
            </a:lvl9pPr>
          </a:lstStyle>
          <a:p>
            <a:pPr lvl="0"/>
            <a:r>
              <a:rPr lang="zh-CN" altLang="en-US" noProof="1"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fld id="{89AAEAF4-5391-4858-BB19-C14555A900DE}" type="datetimeFigureOut">
              <a:rPr lang="zh-CN" altLang="en-US"/>
              <a:t>2018-9-4</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B67C3F0F-868C-4102-9F02-6E567B2A0D31}" type="slidenum">
              <a:rPr lang="zh-CN" altLang="en-US"/>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457200" y="900115"/>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4648200" y="900115"/>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3"/>
          <p:cNvSpPr>
            <a:spLocks noGrp="1"/>
          </p:cNvSpPr>
          <p:nvPr>
            <p:ph type="dt" sz="half" idx="10"/>
          </p:nvPr>
        </p:nvSpPr>
        <p:spPr/>
        <p:txBody>
          <a:bodyPr/>
          <a:lstStyle>
            <a:lvl1pPr>
              <a:defRPr/>
            </a:lvl1pPr>
          </a:lstStyle>
          <a:p>
            <a:pPr>
              <a:defRPr/>
            </a:pPr>
            <a:fld id="{2D85FDBA-CC73-46A6-AB1E-E0AC84D8DED1}" type="datetimeFigureOut">
              <a:rPr lang="zh-CN" altLang="en-US"/>
              <a:t>2018-9-4</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ACEB6E9B-1C04-40BB-93A9-2C328A49521D}" type="slidenum">
              <a:rPr lang="zh-CN" altLang="en-US"/>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5365" indent="0">
              <a:buNone/>
              <a:defRPr sz="1600" b="1"/>
            </a:lvl6pPr>
            <a:lvl7pPr marL="2742565" indent="0">
              <a:buNone/>
              <a:defRPr sz="1600" b="1"/>
            </a:lvl7pPr>
            <a:lvl8pPr marL="3199765" indent="0">
              <a:buNone/>
              <a:defRPr sz="1600" b="1"/>
            </a:lvl8pPr>
            <a:lvl9pPr marL="3656965" indent="0">
              <a:buNone/>
              <a:defRPr sz="1600" b="1"/>
            </a:lvl9pPr>
          </a:lstStyle>
          <a:p>
            <a:pPr lvl="0"/>
            <a:r>
              <a:rPr lang="zh-CN" altLang="en-US" noProof="1"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45032"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5365" indent="0">
              <a:buNone/>
              <a:defRPr sz="1600" b="1"/>
            </a:lvl6pPr>
            <a:lvl7pPr marL="2742565" indent="0">
              <a:buNone/>
              <a:defRPr sz="1600" b="1"/>
            </a:lvl7pPr>
            <a:lvl8pPr marL="3199765" indent="0">
              <a:buNone/>
              <a:defRPr sz="1600" b="1"/>
            </a:lvl8pPr>
            <a:lvl9pPr marL="3656965" indent="0">
              <a:buNone/>
              <a:defRPr sz="1600" b="1"/>
            </a:lvl9pPr>
          </a:lstStyle>
          <a:p>
            <a:pPr lvl="0"/>
            <a:r>
              <a:rPr lang="zh-CN" altLang="en-US" noProof="1" smtClean="0"/>
              <a:t>单击此处编辑母版文本样式</a:t>
            </a:r>
          </a:p>
        </p:txBody>
      </p:sp>
      <p:sp>
        <p:nvSpPr>
          <p:cNvPr id="6" name="内容占位符 5"/>
          <p:cNvSpPr>
            <a:spLocks noGrp="1"/>
          </p:cNvSpPr>
          <p:nvPr>
            <p:ph sz="quarter" idx="4"/>
          </p:nvPr>
        </p:nvSpPr>
        <p:spPr>
          <a:xfrm>
            <a:off x="4645032"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3"/>
          <p:cNvSpPr>
            <a:spLocks noGrp="1"/>
          </p:cNvSpPr>
          <p:nvPr>
            <p:ph type="dt" sz="half" idx="10"/>
          </p:nvPr>
        </p:nvSpPr>
        <p:spPr/>
        <p:txBody>
          <a:bodyPr/>
          <a:lstStyle>
            <a:lvl1pPr>
              <a:defRPr/>
            </a:lvl1pPr>
          </a:lstStyle>
          <a:p>
            <a:pPr>
              <a:defRPr/>
            </a:pPr>
            <a:fld id="{730C689B-C611-45CA-9A89-F553A3D9FAAD}" type="datetimeFigureOut">
              <a:rPr lang="zh-CN" altLang="en-US"/>
              <a:t>2018-9-4</a:t>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9760D8B1-97C4-4603-98C1-0A30A01DD4D3}" type="slidenum">
              <a:rPr lang="zh-CN" altLang="en-US"/>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fld id="{2F62809A-301D-4BF5-866F-F1A10D93BF48}" type="datetimeFigureOut">
              <a:rPr lang="zh-CN" altLang="en-US"/>
              <a:t>2018-9-4</a:t>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29BE5BAE-41A0-4254-AA16-6B05E15EFA91}" type="slidenum">
              <a:rPr lang="zh-CN" altLang="en-US"/>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46E061FC-C26E-4872-A9AF-0404323ABEF2}" type="datetimeFigureOut">
              <a:rPr lang="zh-CN" altLang="en-US"/>
              <a:t>2018-9-4</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6743DF2B-EDF4-4617-8167-35890C56F847}" type="slidenum">
              <a:rPr lang="zh-CN" altLang="en-US"/>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7"/>
            <a:ext cx="3008313" cy="871538"/>
          </a:xfrm>
        </p:spPr>
        <p:txBody>
          <a:bodyPr anchor="b"/>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575050" y="204794"/>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457202"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5365" indent="0">
              <a:buNone/>
              <a:defRPr sz="900"/>
            </a:lvl6pPr>
            <a:lvl7pPr marL="2742565" indent="0">
              <a:buNone/>
              <a:defRPr sz="900"/>
            </a:lvl7pPr>
            <a:lvl8pPr marL="3199765" indent="0">
              <a:buNone/>
              <a:defRPr sz="900"/>
            </a:lvl8pPr>
            <a:lvl9pPr marL="3656965"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C0112667-7F24-4582-8F24-BBBB9565AC79}" type="datetimeFigureOut">
              <a:rPr lang="zh-CN" altLang="en-US"/>
              <a:t>2018-9-4</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14CB4EFB-3CC9-41B8-88BE-001E9F0ECA09}" type="slidenum">
              <a:rPr lang="zh-CN" altLang="en-US"/>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5365" indent="0">
              <a:buNone/>
              <a:defRPr sz="2000"/>
            </a:lvl6pPr>
            <a:lvl7pPr marL="2742565" indent="0">
              <a:buNone/>
              <a:defRPr sz="2000"/>
            </a:lvl7pPr>
            <a:lvl8pPr marL="3199765" indent="0">
              <a:buNone/>
              <a:defRPr sz="2000"/>
            </a:lvl8pPr>
            <a:lvl9pPr marL="3656965" indent="0">
              <a:buNone/>
              <a:defRPr sz="2000"/>
            </a:lvl9pPr>
          </a:lstStyle>
          <a:p>
            <a:pPr lvl="0"/>
            <a:r>
              <a:rPr lang="zh-CN" altLang="en-US" noProof="1" smtClean="0"/>
              <a:t>单击图标添加图片</a:t>
            </a:r>
            <a:endParaRPr lang="zh-CN" altLang="en-US" noProof="1"/>
          </a:p>
        </p:txBody>
      </p:sp>
      <p:sp>
        <p:nvSpPr>
          <p:cNvPr id="4" name="文本占位符 3"/>
          <p:cNvSpPr>
            <a:spLocks noGrp="1"/>
          </p:cNvSpPr>
          <p:nvPr>
            <p:ph type="body" sz="half" idx="2"/>
          </p:nvPr>
        </p:nvSpPr>
        <p:spPr>
          <a:xfrm>
            <a:off x="1792288" y="4025509"/>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5365" indent="0">
              <a:buNone/>
              <a:defRPr sz="900"/>
            </a:lvl6pPr>
            <a:lvl7pPr marL="2742565" indent="0">
              <a:buNone/>
              <a:defRPr sz="900"/>
            </a:lvl7pPr>
            <a:lvl8pPr marL="3199765" indent="0">
              <a:buNone/>
              <a:defRPr sz="900"/>
            </a:lvl8pPr>
            <a:lvl9pPr marL="3656965"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B96AF32A-56B3-4551-9915-E79F99847BC1}" type="datetimeFigureOut">
              <a:rPr lang="zh-CN" altLang="en-US"/>
              <a:t>2018-9-4</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B2C4351B-9742-4425-BE60-EC3A8B82FF61}" type="slidenum">
              <a:rPr lang="zh-CN" altLang="en-US"/>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FFA38805-7A18-4950-8E17-E8F29D6941EF}" type="datetimeFigureOut">
              <a:rPr lang="zh-CN" altLang="en-US"/>
              <a:t>2018-9-4</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DE6E63A6-1555-43A1-A6D2-2EBAA4F5633B}" type="slidenum">
              <a:rPr lang="zh-CN" altLang="en-US"/>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3"/>
            <a:ext cx="2057400" cy="3290888"/>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154783"/>
            <a:ext cx="6019800" cy="3290888"/>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BA45E473-A9CE-40F0-9F86-B70BF47BF200}" type="datetimeFigureOut">
              <a:rPr lang="zh-CN" altLang="en-US"/>
              <a:t>2018-9-4</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80B17856-7364-448C-A4A5-057DE544156F}" type="slidenum">
              <a:rPr lang="zh-CN" altLang="en-US"/>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bg bwMode="auto">
      <p:bgPr>
        <a:solidFill>
          <a:srgbClr val="FCFCFC"/>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pPr>
              <a:defRPr/>
            </a:pPr>
            <a:fld id="{E98D3468-4093-46FE-9D07-FC412D52BC2F}" type="datetimeFigureOut">
              <a:rPr lang="zh-CN" altLang="en-US"/>
              <a:t>2018-9-4</a:t>
            </a:fld>
            <a:endParaRPr lang="zh-CN" altLang="en-US"/>
          </a:p>
        </p:txBody>
      </p:sp>
      <p:sp>
        <p:nvSpPr>
          <p:cNvPr id="3" name="页脚占位符 2"/>
          <p:cNvSpPr>
            <a:spLocks noGrp="1"/>
          </p:cNvSpPr>
          <p:nvPr>
            <p:ph type="ftr" sz="quarter" idx="11"/>
          </p:nvPr>
        </p:nvSpPr>
        <p:spPr/>
        <p:txBody>
          <a:bodyPr/>
          <a:lstStyle>
            <a:lvl1pPr>
              <a:defRPr/>
            </a:lvl1pPr>
          </a:lstStyle>
          <a:p>
            <a:pPr>
              <a:defRPr/>
            </a:pPr>
            <a:endParaRPr lang="zh-CN" altLang="en-US"/>
          </a:p>
        </p:txBody>
      </p:sp>
      <p:sp>
        <p:nvSpPr>
          <p:cNvPr id="4" name="灯片编号占位符 3"/>
          <p:cNvSpPr>
            <a:spLocks noGrp="1"/>
          </p:cNvSpPr>
          <p:nvPr>
            <p:ph type="sldNum" sz="quarter" idx="12"/>
          </p:nvPr>
        </p:nvSpPr>
        <p:spPr/>
        <p:txBody>
          <a:bodyPr/>
          <a:lstStyle>
            <a:lvl1pPr>
              <a:defRPr smtClean="0"/>
            </a:lvl1pPr>
          </a:lstStyle>
          <a:p>
            <a:pPr>
              <a:defRPr/>
            </a:pPr>
            <a:fld id="{7FD8D717-C7BF-404B-A2F7-90E1C80F933A}" type="slidenum">
              <a:rPr lang="zh-CN" altLang="en-US"/>
              <a:t>‹#›</a:t>
            </a:fld>
            <a:endParaRPr lang="zh-CN" altLang="en-US"/>
          </a:p>
        </p:txBody>
      </p:sp>
    </p:spTree>
  </p:cSld>
  <p:clrMapOvr>
    <a:masterClrMapping/>
  </p:clrMapOvr>
  <p:transition spd="med" advClick="0" advTm="0">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8" tIns="45714" rIns="91428" bIns="45714" numCol="1" anchor="ctr" anchorCtr="0" compatLnSpc="1"/>
          <a:lstStyle/>
          <a:p>
            <a:pPr lvl="0"/>
            <a:r>
              <a:rPr lang="zh-CN" altLang="en-US" smtClean="0"/>
              <a:t>单击此处编辑母版标题样式</a:t>
            </a:r>
          </a:p>
        </p:txBody>
      </p:sp>
      <p:sp>
        <p:nvSpPr>
          <p:cNvPr id="1027" name="文本占位符 2"/>
          <p:cNvSpPr>
            <a:spLocks noGrp="1" noChangeArrowheads="1"/>
          </p:cNvSpPr>
          <p:nvPr>
            <p:ph type="body" idx="9"/>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8" tIns="45714" rIns="91428" bIns="45714" numCol="1" anchor="t" anchorCtr="0" compatLnSpc="1"/>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457200" y="4767263"/>
            <a:ext cx="2133600" cy="274637"/>
          </a:xfrm>
          <a:prstGeom prst="rect">
            <a:avLst/>
          </a:prstGeom>
        </p:spPr>
        <p:txBody>
          <a:bodyPr vert="horz" lIns="91428" tIns="45714" rIns="91428" bIns="45714" rtlCol="0" anchor="ctr"/>
          <a:lstStyle>
            <a:lvl1pPr algn="l" fontAlgn="auto">
              <a:buFont typeface="Arial" panose="020B0604020202020204" pitchFamily="34" charset="0"/>
              <a:buNone/>
              <a:defRPr sz="1200" noProof="1">
                <a:solidFill>
                  <a:schemeClr val="tx1">
                    <a:tint val="75000"/>
                  </a:schemeClr>
                </a:solidFill>
                <a:latin typeface="+mn-lt"/>
                <a:ea typeface="+mn-ea"/>
              </a:defRPr>
            </a:lvl1pPr>
          </a:lstStyle>
          <a:p>
            <a:pPr>
              <a:defRPr/>
            </a:pPr>
            <a:fld id="{1E9B84DB-2A80-4453-B398-F56A4B2C31A7}" type="datetimeFigureOut">
              <a:rPr lang="zh-CN" altLang="en-US"/>
              <a:t>2018-9-4</a:t>
            </a:fld>
            <a:endParaRPr lang="zh-CN" altLang="en-US"/>
          </a:p>
        </p:txBody>
      </p:sp>
      <p:sp>
        <p:nvSpPr>
          <p:cNvPr id="5" name="页脚占位符 4"/>
          <p:cNvSpPr>
            <a:spLocks noGrp="1"/>
          </p:cNvSpPr>
          <p:nvPr>
            <p:ph type="ftr" sz="quarter" idx="3"/>
          </p:nvPr>
        </p:nvSpPr>
        <p:spPr>
          <a:xfrm>
            <a:off x="3124200" y="4767263"/>
            <a:ext cx="2895600" cy="274637"/>
          </a:xfrm>
          <a:prstGeom prst="rect">
            <a:avLst/>
          </a:prstGeom>
        </p:spPr>
        <p:txBody>
          <a:bodyPr vert="horz" lIns="91428" tIns="45714" rIns="91428" bIns="45714" rtlCol="0" anchor="ctr"/>
          <a:lstStyle>
            <a:lvl1pPr algn="ctr" fontAlgn="auto">
              <a:buFont typeface="Arial" panose="020B0604020202020204" pitchFamily="34" charset="0"/>
              <a:buNone/>
              <a:defRPr sz="1200" noProof="1">
                <a:solidFill>
                  <a:schemeClr val="tx1">
                    <a:tint val="75000"/>
                  </a:schemeClr>
                </a:solidFill>
              </a:defRPr>
            </a:lvl1pPr>
          </a:lstStyle>
          <a:p>
            <a:pPr>
              <a:defRPr/>
            </a:pPr>
            <a:endParaRPr lang="zh-CN" altLang="en-US"/>
          </a:p>
        </p:txBody>
      </p:sp>
      <p:sp>
        <p:nvSpPr>
          <p:cNvPr id="6" name="灯片编号占位符 5"/>
          <p:cNvSpPr>
            <a:spLocks noGrp="1"/>
          </p:cNvSpPr>
          <p:nvPr>
            <p:ph type="sldNum" sz="quarter" idx="4"/>
          </p:nvPr>
        </p:nvSpPr>
        <p:spPr>
          <a:xfrm>
            <a:off x="6553200" y="4767263"/>
            <a:ext cx="2133600" cy="274637"/>
          </a:xfrm>
          <a:prstGeom prst="rect">
            <a:avLst/>
          </a:prstGeom>
        </p:spPr>
        <p:txBody>
          <a:bodyPr vert="horz" wrap="square" lIns="91428" tIns="45714" rIns="91428" bIns="45714" numCol="1" anchor="ctr" anchorCtr="0" compatLnSpc="1"/>
          <a:lstStyle>
            <a:lvl1pPr algn="r">
              <a:buFont typeface="Arial" panose="020B0604020202020204" pitchFamily="34" charset="0"/>
              <a:buNone/>
              <a:defRPr sz="1200" smtClean="0">
                <a:solidFill>
                  <a:srgbClr val="898989"/>
                </a:solidFill>
              </a:defRPr>
            </a:lvl1pPr>
          </a:lstStyle>
          <a:p>
            <a:pPr>
              <a:defRPr/>
            </a:pPr>
            <a:fld id="{6914D1B5-01F8-4D0A-8FC7-DBB17558A21A}" type="slidenum">
              <a:rPr lang="zh-CN" altLang="en-US"/>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1" fontAlgn="base" hangingPunct="1">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3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5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5365" algn="l" defTabSz="913765" rtl="0" eaLnBrk="1" latinLnBrk="0" hangingPunct="1">
        <a:defRPr sz="1800" kern="1200">
          <a:solidFill>
            <a:schemeClr val="tx1"/>
          </a:solidFill>
          <a:latin typeface="+mn-lt"/>
          <a:ea typeface="+mn-ea"/>
          <a:cs typeface="+mn-cs"/>
        </a:defRPr>
      </a:lvl6pPr>
      <a:lvl7pPr marL="2742565" algn="l" defTabSz="913765" rtl="0" eaLnBrk="1" latinLnBrk="0" hangingPunct="1">
        <a:defRPr sz="1800" kern="1200">
          <a:solidFill>
            <a:schemeClr val="tx1"/>
          </a:solidFill>
          <a:latin typeface="+mn-lt"/>
          <a:ea typeface="+mn-ea"/>
          <a:cs typeface="+mn-cs"/>
        </a:defRPr>
      </a:lvl7pPr>
      <a:lvl8pPr marL="3199765" algn="l" defTabSz="913765" rtl="0" eaLnBrk="1" latinLnBrk="0" hangingPunct="1">
        <a:defRPr sz="1800" kern="1200">
          <a:solidFill>
            <a:schemeClr val="tx1"/>
          </a:solidFill>
          <a:latin typeface="+mn-lt"/>
          <a:ea typeface="+mn-ea"/>
          <a:cs typeface="+mn-cs"/>
        </a:defRPr>
      </a:lvl8pPr>
      <a:lvl9pPr marL="3656965" algn="l" defTabSz="913765"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图片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1363663" y="1262063"/>
            <a:ext cx="6416675" cy="923925"/>
          </a:xfrm>
          <a:prstGeom prst="rect">
            <a:avLst/>
          </a:prstGeom>
        </p:spPr>
        <p:txBody>
          <a:bodyPr wrap="none" lIns="91428" tIns="45714" rIns="91428" bIns="45714">
            <a:spAutoFit/>
          </a:bodyPr>
          <a:lstStyle/>
          <a:p>
            <a:pPr algn="ctr" fontAlgn="auto">
              <a:buFont typeface="Arial" panose="020B0604020202020204" pitchFamily="34" charset="0"/>
              <a:buNone/>
              <a:defRPr/>
            </a:pPr>
            <a:r>
              <a:rPr lang="zh-CN" altLang="en-US" sz="5400" b="1" cap="all" noProof="1">
                <a:solidFill>
                  <a:srgbClr val="C0000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rPr>
              <a:t>阳光能源集团电子报</a:t>
            </a:r>
          </a:p>
        </p:txBody>
      </p:sp>
      <p:sp>
        <p:nvSpPr>
          <p:cNvPr id="9" name="矩形 8"/>
          <p:cNvSpPr/>
          <p:nvPr/>
        </p:nvSpPr>
        <p:spPr>
          <a:xfrm>
            <a:off x="4985405" y="4307284"/>
            <a:ext cx="4102406" cy="646331"/>
          </a:xfrm>
          <a:prstGeom prst="rect">
            <a:avLst/>
          </a:prstGeom>
          <a:noFill/>
        </p:spPr>
        <p:txBody>
          <a:bodyPr wrap="none">
            <a:spAutoFit/>
          </a:bodyPr>
          <a:lstStyle/>
          <a:p>
            <a:pPr algn="ctr">
              <a:buFont typeface="Arial" panose="020B0604020202020204" pitchFamily="34" charset="0"/>
              <a:buNone/>
              <a:defRPr/>
            </a:pPr>
            <a:r>
              <a:rPr lang="en-US" altLang="zh-CN" sz="3600" b="1" noProof="1">
                <a:ln w="17780" cmpd="sng">
                  <a:solidFill>
                    <a:schemeClr val="accent1">
                      <a:tint val="3000"/>
                    </a:schemeClr>
                  </a:solidFill>
                  <a:prstDash val="solid"/>
                  <a:miter lim="800000"/>
                </a:ln>
                <a:solidFill>
                  <a:schemeClr val="accent2">
                    <a:lumMod val="40000"/>
                    <a:lumOff val="6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2018</a:t>
            </a:r>
            <a:r>
              <a:rPr lang="zh-CN" altLang="en-US" sz="3600" b="1" noProof="1">
                <a:ln w="17780" cmpd="sng">
                  <a:solidFill>
                    <a:schemeClr val="accent1">
                      <a:tint val="3000"/>
                    </a:schemeClr>
                  </a:solidFill>
                  <a:prstDash val="solid"/>
                  <a:miter lim="800000"/>
                </a:ln>
                <a:solidFill>
                  <a:schemeClr val="accent2">
                    <a:lumMod val="40000"/>
                    <a:lumOff val="6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年</a:t>
            </a:r>
            <a:r>
              <a:rPr lang="zh-CN" altLang="en-US" sz="3600" b="1" noProof="1" smtClean="0">
                <a:ln w="17780" cmpd="sng">
                  <a:solidFill>
                    <a:schemeClr val="accent1">
                      <a:tint val="3000"/>
                    </a:schemeClr>
                  </a:solidFill>
                  <a:prstDash val="solid"/>
                  <a:miter lim="800000"/>
                </a:ln>
                <a:solidFill>
                  <a:schemeClr val="accent2">
                    <a:lumMod val="40000"/>
                    <a:lumOff val="6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第三十</a:t>
            </a:r>
            <a:r>
              <a:rPr lang="zh-CN" altLang="en-US" sz="3600" b="1" noProof="1">
                <a:ln w="17780" cmpd="sng">
                  <a:solidFill>
                    <a:schemeClr val="accent1">
                      <a:tint val="3000"/>
                    </a:schemeClr>
                  </a:solidFill>
                  <a:prstDash val="solid"/>
                  <a:miter lim="800000"/>
                </a:ln>
                <a:solidFill>
                  <a:schemeClr val="accent2">
                    <a:lumMod val="40000"/>
                    <a:lumOff val="6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五</a:t>
            </a:r>
            <a:r>
              <a:rPr lang="zh-CN" altLang="en-US" sz="3600" b="1" noProof="1" smtClean="0">
                <a:ln w="17780" cmpd="sng">
                  <a:solidFill>
                    <a:schemeClr val="accent1">
                      <a:tint val="3000"/>
                    </a:schemeClr>
                  </a:solidFill>
                  <a:prstDash val="solid"/>
                  <a:miter lim="800000"/>
                </a:ln>
                <a:solidFill>
                  <a:schemeClr val="accent2">
                    <a:lumMod val="40000"/>
                    <a:lumOff val="6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期</a:t>
            </a:r>
            <a:endParaRPr lang="zh-CN" altLang="en-US" sz="3600" b="1" noProof="1">
              <a:ln w="17780" cmpd="sng">
                <a:solidFill>
                  <a:schemeClr val="accent1">
                    <a:tint val="3000"/>
                  </a:schemeClr>
                </a:solidFill>
                <a:prstDash val="solid"/>
                <a:miter lim="800000"/>
              </a:ln>
              <a:solidFill>
                <a:schemeClr val="accent2">
                  <a:lumMod val="40000"/>
                  <a:lumOff val="6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endParaRPr>
          </a:p>
        </p:txBody>
      </p:sp>
      <p:pic>
        <p:nvPicPr>
          <p:cNvPr id="307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96850"/>
            <a:ext cx="1403350" cy="1011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图片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13" y="-15875"/>
            <a:ext cx="9121775" cy="517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矩形 8"/>
          <p:cNvSpPr/>
          <p:nvPr/>
        </p:nvSpPr>
        <p:spPr>
          <a:xfrm>
            <a:off x="2703092" y="3302000"/>
            <a:ext cx="6429796" cy="369332"/>
          </a:xfrm>
          <a:prstGeom prst="rect">
            <a:avLst/>
          </a:prstGeom>
          <a:noFill/>
          <a:ln>
            <a:noFill/>
          </a:ln>
        </p:spPr>
        <p:txBody>
          <a:bodyPr wrap="square">
            <a:spAutoFit/>
          </a:bodyPr>
          <a:lstStyle/>
          <a:p>
            <a:pPr>
              <a:defRPr/>
            </a:pPr>
            <a:r>
              <a:rPr lang="zh-CN" altLang="en-US" b="1" dirty="0" smtClean="0">
                <a:solidFill>
                  <a:schemeClr val="accent1">
                    <a:lumMod val="50000"/>
                  </a:schemeClr>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集团公司“怎样活下去”大讨论活动总结大会报道  </a:t>
            </a:r>
            <a:r>
              <a:rPr lang="en-US" altLang="zh-CN" b="1" noProof="1" smtClean="0">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  </a:t>
            </a:r>
            <a:r>
              <a:rPr lang="en-US" altLang="zh-CN"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03</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矩形 2"/>
          <p:cNvSpPr/>
          <p:nvPr/>
        </p:nvSpPr>
        <p:spPr>
          <a:xfrm>
            <a:off x="970856" y="323404"/>
            <a:ext cx="7128792" cy="461665"/>
          </a:xfrm>
          <a:prstGeom prst="rect">
            <a:avLst/>
          </a:prstGeom>
        </p:spPr>
        <p:txBody>
          <a:bodyPr wrap="square">
            <a:spAutoFit/>
          </a:bodyPr>
          <a:lstStyle/>
          <a:p>
            <a:r>
              <a:rPr lang="zh-CN" altLang="en-US" sz="2400" b="1" dirty="0">
                <a:solidFill>
                  <a:srgbClr val="800000"/>
                </a:solidFill>
                <a:latin typeface="华文行楷" panose="02010800040101010101" pitchFamily="2" charset="-122"/>
                <a:ea typeface="华文行楷" panose="02010800040101010101" pitchFamily="2" charset="-122"/>
              </a:rPr>
              <a:t>集团公司“怎样活下去”大讨论活动总结大会报道</a:t>
            </a:r>
            <a:endParaRPr lang="zh-CN" altLang="en-US" sz="2400" b="1" dirty="0">
              <a:solidFill>
                <a:srgbClr val="800000"/>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endParaRPr>
          </a:p>
        </p:txBody>
      </p:sp>
      <p:sp>
        <p:nvSpPr>
          <p:cNvPr id="4" name="矩形 3"/>
          <p:cNvSpPr/>
          <p:nvPr/>
        </p:nvSpPr>
        <p:spPr>
          <a:xfrm>
            <a:off x="610816" y="890513"/>
            <a:ext cx="7848872" cy="4093428"/>
          </a:xfrm>
          <a:prstGeom prst="rect">
            <a:avLst/>
          </a:prstGeom>
        </p:spPr>
        <p:txBody>
          <a:bodyPr wrap="square">
            <a:spAutoFit/>
          </a:bodyPr>
          <a:lstStyle/>
          <a:p>
            <a:pPr>
              <a:lnSpc>
                <a:spcPct val="200000"/>
              </a:lnSpc>
            </a:pPr>
            <a:r>
              <a:rPr lang="en-US" altLang="zh-CN" b="1" dirty="0">
                <a:solidFill>
                  <a:srgbClr val="002060"/>
                </a:solidFill>
                <a:latin typeface="仿宋" panose="02010609060101010101" charset="-122"/>
                <a:ea typeface="仿宋" panose="02010609060101010101" charset="-122"/>
              </a:rPr>
              <a:t> </a:t>
            </a:r>
            <a:r>
              <a:rPr lang="en-US" altLang="zh-CN" b="1" dirty="0" smtClean="0">
                <a:solidFill>
                  <a:srgbClr val="002060"/>
                </a:solidFill>
                <a:latin typeface="仿宋" panose="02010609060101010101" charset="-122"/>
                <a:ea typeface="仿宋" panose="02010609060101010101" charset="-122"/>
              </a:rPr>
              <a:t>    </a:t>
            </a:r>
            <a:r>
              <a:rPr lang="en-US" altLang="zh-CN" sz="1600" b="1" dirty="0" smtClean="0">
                <a:latin typeface="仿宋_GB2312" panose="02010609030101010101" pitchFamily="49" charset="-122"/>
                <a:ea typeface="仿宋_GB2312" panose="02010609030101010101" pitchFamily="49" charset="-122"/>
              </a:rPr>
              <a:t>2018</a:t>
            </a:r>
            <a:r>
              <a:rPr lang="zh-CN" altLang="en-US" sz="1600" b="1" dirty="0">
                <a:latin typeface="仿宋_GB2312" panose="02010609030101010101" pitchFamily="49" charset="-122"/>
                <a:ea typeface="仿宋_GB2312" panose="02010609030101010101" pitchFamily="49" charset="-122"/>
              </a:rPr>
              <a:t>年</a:t>
            </a:r>
            <a:r>
              <a:rPr lang="en-US" altLang="zh-CN" sz="1600" b="1" dirty="0">
                <a:latin typeface="仿宋_GB2312" panose="02010609030101010101" pitchFamily="49" charset="-122"/>
                <a:ea typeface="仿宋_GB2312" panose="02010609030101010101" pitchFamily="49" charset="-122"/>
              </a:rPr>
              <a:t>9</a:t>
            </a:r>
            <a:r>
              <a:rPr lang="zh-CN" altLang="en-US" sz="1600" b="1" dirty="0">
                <a:latin typeface="仿宋_GB2312" panose="02010609030101010101" pitchFamily="49" charset="-122"/>
                <a:ea typeface="仿宋_GB2312" panose="02010609030101010101" pitchFamily="49" charset="-122"/>
              </a:rPr>
              <a:t>月</a:t>
            </a:r>
            <a:r>
              <a:rPr lang="en-US" altLang="zh-CN" sz="1600" b="1" dirty="0">
                <a:latin typeface="仿宋_GB2312" panose="02010609030101010101" pitchFamily="49" charset="-122"/>
                <a:ea typeface="仿宋_GB2312" panose="02010609030101010101" pitchFamily="49" charset="-122"/>
              </a:rPr>
              <a:t>3</a:t>
            </a:r>
            <a:r>
              <a:rPr lang="zh-CN" altLang="en-US" sz="1600" b="1" dirty="0">
                <a:latin typeface="仿宋_GB2312" panose="02010609030101010101" pitchFamily="49" charset="-122"/>
                <a:ea typeface="仿宋_GB2312" panose="02010609030101010101" pitchFamily="49" charset="-122"/>
              </a:rPr>
              <a:t>日下午</a:t>
            </a:r>
            <a:r>
              <a:rPr lang="en-US" altLang="zh-CN" sz="1600" b="1" dirty="0">
                <a:latin typeface="仿宋_GB2312" panose="02010609030101010101" pitchFamily="49" charset="-122"/>
                <a:ea typeface="仿宋_GB2312" panose="02010609030101010101" pitchFamily="49" charset="-122"/>
              </a:rPr>
              <a:t>1</a:t>
            </a:r>
            <a:r>
              <a:rPr lang="zh-CN" altLang="en-US" sz="1600" b="1" dirty="0">
                <a:latin typeface="仿宋_GB2312" panose="02010609030101010101" pitchFamily="49" charset="-122"/>
                <a:ea typeface="仿宋_GB2312" panose="02010609030101010101" pitchFamily="49" charset="-122"/>
              </a:rPr>
              <a:t>点，阳光能源集团“怎样活下去”大讨论活动总结大会在办公楼</a:t>
            </a:r>
            <a:r>
              <a:rPr lang="en-US" altLang="zh-CN" sz="1600" b="1" dirty="0">
                <a:latin typeface="仿宋_GB2312" panose="02010609030101010101" pitchFamily="49" charset="-122"/>
                <a:ea typeface="仿宋_GB2312" panose="02010609030101010101" pitchFamily="49" charset="-122"/>
              </a:rPr>
              <a:t>317</a:t>
            </a:r>
            <a:r>
              <a:rPr lang="zh-CN" altLang="en-US" sz="1600" b="1" dirty="0">
                <a:latin typeface="仿宋_GB2312" panose="02010609030101010101" pitchFamily="49" charset="-122"/>
                <a:ea typeface="仿宋_GB2312" panose="02010609030101010101" pitchFamily="49" charset="-122"/>
              </a:rPr>
              <a:t>会议室召开。各专业公司班组长以上人员，各中心、各部门和新阳光公司参加了此次会议，会议由集团党群人力资源中心总经理孟京红主持。首先，由审计督察法务部部长邵荣斌汇报</a:t>
            </a:r>
            <a:r>
              <a:rPr lang="en-US" altLang="zh-CN" sz="1600" b="1" dirty="0">
                <a:latin typeface="仿宋_GB2312" panose="02010609030101010101" pitchFamily="49" charset="-122"/>
                <a:ea typeface="仿宋_GB2312" panose="02010609030101010101" pitchFamily="49" charset="-122"/>
              </a:rPr>
              <a:t>“</a:t>
            </a:r>
            <a:r>
              <a:rPr lang="zh-CN" altLang="en-US" sz="1600" b="1" dirty="0">
                <a:latin typeface="仿宋_GB2312" panose="02010609030101010101" pitchFamily="49" charset="-122"/>
                <a:ea typeface="仿宋_GB2312" panose="02010609030101010101" pitchFamily="49" charset="-122"/>
              </a:rPr>
              <a:t>大讨论</a:t>
            </a:r>
            <a:r>
              <a:rPr lang="en-US" altLang="zh-CN" sz="1600" b="1" dirty="0">
                <a:latin typeface="仿宋_GB2312" panose="02010609030101010101" pitchFamily="49" charset="-122"/>
                <a:ea typeface="仿宋_GB2312" panose="02010609030101010101" pitchFamily="49" charset="-122"/>
              </a:rPr>
              <a:t>”</a:t>
            </a:r>
            <a:r>
              <a:rPr lang="zh-CN" altLang="en-US" sz="1600" b="1" dirty="0">
                <a:latin typeface="仿宋_GB2312" panose="02010609030101010101" pitchFamily="49" charset="-122"/>
                <a:ea typeface="仿宋_GB2312" panose="02010609030101010101" pitchFamily="49" charset="-122"/>
              </a:rPr>
              <a:t>活动的整体情况。随后，集团各单位共</a:t>
            </a:r>
            <a:r>
              <a:rPr lang="en-US" altLang="zh-CN" sz="1600" b="1" dirty="0">
                <a:latin typeface="仿宋_GB2312" panose="02010609030101010101" pitchFamily="49" charset="-122"/>
                <a:ea typeface="仿宋_GB2312" panose="02010609030101010101" pitchFamily="49" charset="-122"/>
              </a:rPr>
              <a:t>10</a:t>
            </a:r>
            <a:r>
              <a:rPr lang="zh-CN" altLang="en-US" sz="1600" b="1" dirty="0">
                <a:latin typeface="仿宋_GB2312" panose="02010609030101010101" pitchFamily="49" charset="-122"/>
                <a:ea typeface="仿宋_GB2312" panose="02010609030101010101" pitchFamily="49" charset="-122"/>
              </a:rPr>
              <a:t>位代表分享了参加大讨论活动的切身感受，代表们在发言中讲到，通过本次大讨论活动深刻认识到</a:t>
            </a:r>
            <a:r>
              <a:rPr lang="en-US" altLang="zh-CN" sz="1600" b="1" dirty="0">
                <a:latin typeface="仿宋_GB2312" panose="02010609030101010101" pitchFamily="49" charset="-122"/>
                <a:ea typeface="仿宋_GB2312" panose="02010609030101010101" pitchFamily="49" charset="-122"/>
              </a:rPr>
              <a:t>5.31</a:t>
            </a:r>
            <a:r>
              <a:rPr lang="zh-CN" altLang="en-US" sz="1600" b="1" dirty="0">
                <a:latin typeface="仿宋_GB2312" panose="02010609030101010101" pitchFamily="49" charset="-122"/>
                <a:ea typeface="仿宋_GB2312" panose="02010609030101010101" pitchFamily="49" charset="-122"/>
              </a:rPr>
              <a:t>新政对光伏产业的巨大影响和公司所面临的严峻形势，并决心要</a:t>
            </a:r>
            <a:r>
              <a:rPr lang="zh-CN" altLang="zh-CN" sz="1600" b="1" dirty="0">
                <a:latin typeface="仿宋_GB2312" panose="02010609030101010101" pitchFamily="49" charset="-122"/>
                <a:ea typeface="仿宋_GB2312" panose="02010609030101010101" pitchFamily="49" charset="-122"/>
              </a:rPr>
              <a:t>以端正的态度、坚定的信念找出工作中的</a:t>
            </a:r>
            <a:r>
              <a:rPr lang="zh-CN" altLang="en-US" sz="1600" b="1" dirty="0">
                <a:latin typeface="仿宋_GB2312" panose="02010609030101010101" pitchFamily="49" charset="-122"/>
                <a:ea typeface="仿宋_GB2312" panose="02010609030101010101" pitchFamily="49" charset="-122"/>
              </a:rPr>
              <a:t>问题所在，</a:t>
            </a:r>
            <a:r>
              <a:rPr lang="zh-CN" altLang="zh-CN" sz="1600" b="1" dirty="0">
                <a:latin typeface="仿宋_GB2312" panose="02010609030101010101" pitchFamily="49" charset="-122"/>
                <a:ea typeface="仿宋_GB2312" panose="02010609030101010101" pitchFamily="49" charset="-122"/>
              </a:rPr>
              <a:t>杜绝浪费、降本提效，</a:t>
            </a:r>
            <a:r>
              <a:rPr lang="en-US" altLang="zh-CN" sz="1600" b="1" dirty="0">
                <a:latin typeface="仿宋_GB2312" panose="02010609030101010101" pitchFamily="49" charset="-122"/>
                <a:ea typeface="仿宋_GB2312" panose="02010609030101010101" pitchFamily="49" charset="-122"/>
              </a:rPr>
              <a:t>“</a:t>
            </a:r>
            <a:r>
              <a:rPr lang="zh-CN" altLang="zh-CN" sz="1600" b="1" dirty="0">
                <a:latin typeface="仿宋_GB2312" panose="02010609030101010101" pitchFamily="49" charset="-122"/>
                <a:ea typeface="仿宋_GB2312" panose="02010609030101010101" pitchFamily="49" charset="-122"/>
                <a:sym typeface="+mn-ea"/>
              </a:rPr>
              <a:t>不仅要活下去，更要活得更精彩</a:t>
            </a:r>
            <a:r>
              <a:rPr lang="en-US" altLang="zh-CN" sz="1600" b="1" dirty="0">
                <a:latin typeface="仿宋_GB2312" panose="02010609030101010101" pitchFamily="49" charset="-122"/>
                <a:ea typeface="仿宋_GB2312" panose="02010609030101010101" pitchFamily="49" charset="-122"/>
              </a:rPr>
              <a:t>”</a:t>
            </a:r>
            <a:r>
              <a:rPr lang="zh-CN" altLang="en-US" sz="1600" b="1" dirty="0">
                <a:latin typeface="仿宋_GB2312" panose="02010609030101010101" pitchFamily="49" charset="-122"/>
                <a:ea typeface="仿宋_GB2312" panose="02010609030101010101" pitchFamily="49" charset="-122"/>
              </a:rPr>
              <a:t>。</a:t>
            </a:r>
            <a:endParaRPr lang="zh-CN" altLang="en-US" dirty="0"/>
          </a:p>
        </p:txBody>
      </p:sp>
    </p:spTree>
    <p:extLst>
      <p:ext uri="{BB962C8B-B14F-4D97-AF65-F5344CB8AC3E}">
        <p14:creationId xmlns:p14="http://schemas.microsoft.com/office/powerpoint/2010/main" val="3648601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矩形 2"/>
          <p:cNvSpPr/>
          <p:nvPr/>
        </p:nvSpPr>
        <p:spPr>
          <a:xfrm>
            <a:off x="831528" y="309591"/>
            <a:ext cx="7480944" cy="4524315"/>
          </a:xfrm>
          <a:prstGeom prst="rect">
            <a:avLst/>
          </a:prstGeom>
        </p:spPr>
        <p:txBody>
          <a:bodyPr wrap="square">
            <a:spAutoFit/>
          </a:bodyPr>
          <a:lstStyle/>
          <a:p>
            <a:pPr>
              <a:lnSpc>
                <a:spcPct val="200000"/>
              </a:lnSpc>
            </a:pPr>
            <a:r>
              <a:rPr lang="zh-CN" altLang="en-US" sz="1600" b="1" dirty="0" smtClean="0">
                <a:latin typeface="仿宋_GB2312" panose="02010609030101010101" pitchFamily="49" charset="-122"/>
                <a:ea typeface="仿宋_GB2312" panose="02010609030101010101" pitchFamily="49" charset="-122"/>
              </a:rPr>
              <a:t>    之后</a:t>
            </a:r>
            <a:r>
              <a:rPr lang="zh-CN" altLang="en-US" sz="1600" b="1" dirty="0">
                <a:latin typeface="仿宋_GB2312" panose="02010609030101010101" pitchFamily="49" charset="-122"/>
                <a:ea typeface="仿宋_GB2312" panose="02010609030101010101" pitchFamily="49" charset="-122"/>
              </a:rPr>
              <a:t>，由国内销售</a:t>
            </a:r>
            <a:r>
              <a:rPr lang="zh-CN" altLang="en-US" sz="1600" b="1" dirty="0" smtClean="0">
                <a:latin typeface="仿宋_GB2312" panose="02010609030101010101" pitchFamily="49" charset="-122"/>
                <a:ea typeface="仿宋_GB2312" panose="02010609030101010101" pitchFamily="49" charset="-122"/>
              </a:rPr>
              <a:t>总</a:t>
            </a:r>
            <a:r>
              <a:rPr lang="zh-CN" altLang="en-US" sz="1600" b="1" dirty="0">
                <a:latin typeface="仿宋_GB2312" panose="02010609030101010101" pitchFamily="49" charset="-122"/>
                <a:ea typeface="仿宋_GB2312" panose="02010609030101010101" pitchFamily="49" charset="-122"/>
              </a:rPr>
              <a:t>监</a:t>
            </a:r>
            <a:r>
              <a:rPr lang="zh-CN" altLang="en-US" sz="1600" b="1" dirty="0" smtClean="0">
                <a:latin typeface="仿宋_GB2312" panose="02010609030101010101" pitchFamily="49" charset="-122"/>
                <a:ea typeface="仿宋_GB2312" panose="02010609030101010101" pitchFamily="49" charset="-122"/>
              </a:rPr>
              <a:t>马园</a:t>
            </a:r>
            <a:r>
              <a:rPr lang="zh-CN" altLang="en-US" sz="1600" b="1" dirty="0">
                <a:latin typeface="仿宋_GB2312" panose="02010609030101010101" pitchFamily="49" charset="-122"/>
                <a:ea typeface="仿宋_GB2312" panose="02010609030101010101" pitchFamily="49" charset="-122"/>
              </a:rPr>
              <a:t>、硅片公司总经理李鸿邦、组件公司总经理王立新、新阳光公司副总经理张玉丽做表态发言，语言真实恳切、扣人心弦，每一句话都激励着在座的员工</a:t>
            </a:r>
            <a:r>
              <a:rPr lang="zh-CN" altLang="en-US" sz="1600" b="1" dirty="0">
                <a:latin typeface="仿宋_GB2312" panose="02010609030101010101" pitchFamily="49" charset="-122"/>
                <a:ea typeface="仿宋_GB2312" panose="02010609030101010101" pitchFamily="49" charset="-122"/>
                <a:sym typeface="+mn-ea"/>
              </a:rPr>
              <a:t>以本次大讨论为契机，</a:t>
            </a:r>
            <a:r>
              <a:rPr lang="zh-CN" altLang="en-US" sz="1600" b="1" dirty="0">
                <a:latin typeface="仿宋_GB2312" panose="02010609030101010101" pitchFamily="49" charset="-122"/>
                <a:ea typeface="仿宋_GB2312" panose="02010609030101010101" pitchFamily="49" charset="-122"/>
              </a:rPr>
              <a:t>不畏艰辛、迎难而上，立足岗位、实干争先，为集团公司的发展做出更大的贡献。代表发言后，集团总经理做重要讲话。讲话内容包括以下三个方面</a:t>
            </a:r>
            <a:r>
              <a:rPr lang="zh-CN" altLang="en-US" sz="1600" b="1" dirty="0" smtClean="0">
                <a:latin typeface="仿宋_GB2312" panose="02010609030101010101" pitchFamily="49" charset="-122"/>
                <a:ea typeface="仿宋_GB2312" panose="02010609030101010101" pitchFamily="49" charset="-122"/>
              </a:rPr>
              <a:t>：</a:t>
            </a:r>
            <a:endParaRPr lang="en-US" altLang="zh-CN" sz="1600" b="1" dirty="0" smtClean="0">
              <a:latin typeface="仿宋_GB2312" panose="02010609030101010101" pitchFamily="49" charset="-122"/>
              <a:ea typeface="仿宋_GB2312" panose="02010609030101010101" pitchFamily="49" charset="-122"/>
            </a:endParaRPr>
          </a:p>
          <a:p>
            <a:pPr>
              <a:lnSpc>
                <a:spcPct val="200000"/>
              </a:lnSpc>
            </a:pPr>
            <a:r>
              <a:rPr lang="en-US" altLang="zh-CN" sz="1600" b="1" dirty="0">
                <a:latin typeface="仿宋_GB2312" panose="02010609030101010101" pitchFamily="49" charset="-122"/>
                <a:ea typeface="仿宋_GB2312" panose="02010609030101010101" pitchFamily="49" charset="-122"/>
              </a:rPr>
              <a:t> </a:t>
            </a:r>
            <a:r>
              <a:rPr lang="en-US" altLang="zh-CN" sz="1600" b="1" dirty="0" smtClean="0">
                <a:latin typeface="仿宋_GB2312" panose="02010609030101010101" pitchFamily="49" charset="-122"/>
                <a:ea typeface="仿宋_GB2312" panose="02010609030101010101" pitchFamily="49" charset="-122"/>
              </a:rPr>
              <a:t>   </a:t>
            </a:r>
            <a:r>
              <a:rPr lang="zh-CN" altLang="en-US" sz="1600" b="1" dirty="0" smtClean="0">
                <a:latin typeface="仿宋_GB2312" panose="02010609030101010101" pitchFamily="49" charset="-122"/>
                <a:ea typeface="仿宋_GB2312" panose="02010609030101010101" pitchFamily="49" charset="-122"/>
              </a:rPr>
              <a:t>一</a:t>
            </a:r>
            <a:r>
              <a:rPr lang="zh-CN" altLang="en-US" sz="1600" b="1" dirty="0">
                <a:latin typeface="仿宋_GB2312" panose="02010609030101010101" pitchFamily="49" charset="-122"/>
                <a:ea typeface="仿宋_GB2312" panose="02010609030101010101" pitchFamily="49" charset="-122"/>
              </a:rPr>
              <a:t>、总结此次大讨论活动的亮点。一是精心组织、扎实推进、讨论形式多样。二是参与广泛、兴趣浓厚、员工思想意识提高。三是联系实际、注重实效、查找问题和制定改善措施相结合。四是强化督导、狠抓落实，确保活动取得成效。</a:t>
            </a:r>
            <a:endParaRPr lang="en-US" altLang="zh-CN" sz="1600" b="1" dirty="0">
              <a:latin typeface="仿宋_GB2312" panose="02010609030101010101" pitchFamily="49" charset="-122"/>
              <a:ea typeface="仿宋_GB2312" panose="02010609030101010101" pitchFamily="49" charset="-122"/>
            </a:endParaRPr>
          </a:p>
          <a:p>
            <a:pPr>
              <a:lnSpc>
                <a:spcPct val="200000"/>
              </a:lnSpc>
            </a:pPr>
            <a:r>
              <a:rPr lang="zh-CN" altLang="en-US" sz="1600" b="1" dirty="0">
                <a:latin typeface="仿宋_GB2312" panose="02010609030101010101" pitchFamily="49" charset="-122"/>
                <a:ea typeface="仿宋_GB2312" panose="02010609030101010101" pitchFamily="49" charset="-122"/>
              </a:rPr>
              <a:t>    二、根据大讨论向全体员工提出几点要求和希望。一是统一思想、达成共识。</a:t>
            </a:r>
            <a:endParaRPr lang="zh-CN" altLang="en-US" sz="1600" dirty="0">
              <a:latin typeface="仿宋_GB2312" panose="02010609030101010101" pitchFamily="49" charset="-122"/>
              <a:ea typeface="仿宋_GB2312" panose="02010609030101010101" pitchFamily="49" charset="-122"/>
            </a:endParaRPr>
          </a:p>
        </p:txBody>
      </p:sp>
    </p:spTree>
    <p:extLst>
      <p:ext uri="{BB962C8B-B14F-4D97-AF65-F5344CB8AC3E}">
        <p14:creationId xmlns:p14="http://schemas.microsoft.com/office/powerpoint/2010/main" val="386097800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矩形 2"/>
          <p:cNvSpPr/>
          <p:nvPr/>
        </p:nvSpPr>
        <p:spPr>
          <a:xfrm>
            <a:off x="755576" y="165844"/>
            <a:ext cx="7632848" cy="5016758"/>
          </a:xfrm>
          <a:prstGeom prst="rect">
            <a:avLst/>
          </a:prstGeom>
        </p:spPr>
        <p:txBody>
          <a:bodyPr wrap="square">
            <a:spAutoFit/>
          </a:bodyPr>
          <a:lstStyle/>
          <a:p>
            <a:pPr>
              <a:lnSpc>
                <a:spcPct val="200000"/>
              </a:lnSpc>
            </a:pPr>
            <a:r>
              <a:rPr lang="zh-CN" altLang="en-US" sz="1600" b="1" dirty="0">
                <a:latin typeface="仿宋_GB2312" panose="02010609030101010101" pitchFamily="49" charset="-122"/>
                <a:ea typeface="仿宋_GB2312" panose="02010609030101010101" pitchFamily="49" charset="-122"/>
              </a:rPr>
              <a:t>二是将讨论成果、学以致用、用以促学、三是坚定信心、当责工作。四是此次大讨论源于浪费现象要求审计督察法务部要做好大讨论后的持续检查，如发现据悉浪费不整改等现象，一经查实绝不姑息。</a:t>
            </a:r>
            <a:endParaRPr lang="en-US" altLang="zh-CN" sz="1600" b="1" dirty="0">
              <a:latin typeface="仿宋_GB2312" panose="02010609030101010101" pitchFamily="49" charset="-122"/>
              <a:ea typeface="仿宋_GB2312" panose="02010609030101010101" pitchFamily="49" charset="-122"/>
            </a:endParaRPr>
          </a:p>
          <a:p>
            <a:pPr>
              <a:lnSpc>
                <a:spcPct val="200000"/>
              </a:lnSpc>
            </a:pPr>
            <a:r>
              <a:rPr lang="zh-CN" altLang="en-US" sz="1600" b="1" dirty="0">
                <a:latin typeface="仿宋_GB2312" panose="02010609030101010101" pitchFamily="49" charset="-122"/>
                <a:ea typeface="仿宋_GB2312" panose="02010609030101010101" pitchFamily="49" charset="-122"/>
              </a:rPr>
              <a:t>    三、分享交流近几次集团司务会、中层会议上应对</a:t>
            </a:r>
            <a:r>
              <a:rPr lang="en-US" altLang="zh-CN" sz="1600" b="1" dirty="0" smtClean="0">
                <a:latin typeface="仿宋_GB2312" panose="02010609030101010101" pitchFamily="49" charset="-122"/>
                <a:ea typeface="仿宋_GB2312" panose="02010609030101010101" pitchFamily="49" charset="-122"/>
              </a:rPr>
              <a:t>5.31</a:t>
            </a:r>
            <a:r>
              <a:rPr lang="zh-CN" altLang="en-US" sz="1600" b="1" dirty="0">
                <a:latin typeface="仿宋_GB2312" panose="02010609030101010101" pitchFamily="49" charset="-122"/>
                <a:ea typeface="仿宋_GB2312" panose="02010609030101010101" pitchFamily="49" charset="-122"/>
              </a:rPr>
              <a:t>新政的指导思想、运营策略以及具体的工作要求的说明。希望大家会后，高度重视做好会议内容和会议精神的深度理解和逐级传达，特别是抓好落实。</a:t>
            </a:r>
            <a:endParaRPr lang="en-US" altLang="zh-CN" sz="1600" b="1" dirty="0">
              <a:latin typeface="仿宋_GB2312" panose="02010609030101010101" pitchFamily="49" charset="-122"/>
              <a:ea typeface="仿宋_GB2312" panose="02010609030101010101" pitchFamily="49" charset="-122"/>
            </a:endParaRPr>
          </a:p>
          <a:p>
            <a:pPr>
              <a:lnSpc>
                <a:spcPct val="200000"/>
              </a:lnSpc>
            </a:pPr>
            <a:r>
              <a:rPr lang="zh-CN" altLang="en-US" sz="1600" b="1" dirty="0">
                <a:latin typeface="仿宋_GB2312" panose="02010609030101010101" pitchFamily="49" charset="-122"/>
                <a:ea typeface="仿宋_GB2312" panose="02010609030101010101" pitchFamily="49" charset="-122"/>
              </a:rPr>
              <a:t>    最后，董事长做重要讲话。</a:t>
            </a:r>
            <a:r>
              <a:rPr lang="zh-CN" altLang="zh-CN" sz="1600" b="1" dirty="0">
                <a:latin typeface="仿宋_GB2312" panose="02010609030101010101" pitchFamily="49" charset="-122"/>
                <a:ea typeface="仿宋_GB2312" panose="02010609030101010101" pitchFamily="49" charset="-122"/>
              </a:rPr>
              <a:t>首先，董事长</a:t>
            </a:r>
            <a:r>
              <a:rPr lang="zh-CN" altLang="en-US" sz="1600" b="1" dirty="0">
                <a:latin typeface="仿宋_GB2312" panose="02010609030101010101" pitchFamily="49" charset="-122"/>
                <a:ea typeface="仿宋_GB2312" panose="02010609030101010101" pitchFamily="49" charset="-122"/>
              </a:rPr>
              <a:t>强调</a:t>
            </a:r>
            <a:r>
              <a:rPr lang="en-US" altLang="zh-CN" sz="1600" b="1" dirty="0">
                <a:latin typeface="仿宋_GB2312" panose="02010609030101010101" pitchFamily="49" charset="-122"/>
                <a:ea typeface="仿宋_GB2312" panose="02010609030101010101" pitchFamily="49" charset="-122"/>
              </a:rPr>
              <a:t>5.31</a:t>
            </a:r>
            <a:r>
              <a:rPr lang="zh-CN" altLang="en-US" sz="1600" b="1" dirty="0">
                <a:latin typeface="仿宋_GB2312" panose="02010609030101010101" pitchFamily="49" charset="-122"/>
                <a:ea typeface="仿宋_GB2312" panose="02010609030101010101" pitchFamily="49" charset="-122"/>
              </a:rPr>
              <a:t>后的</a:t>
            </a:r>
            <a:r>
              <a:rPr lang="zh-CN" altLang="zh-CN" sz="1600" b="1" dirty="0">
                <a:latin typeface="仿宋_GB2312" panose="02010609030101010101" pitchFamily="49" charset="-122"/>
                <a:ea typeface="仿宋_GB2312" panose="02010609030101010101" pitchFamily="49" charset="-122"/>
              </a:rPr>
              <a:t>行业形势、企业自身情况、重申总经理讲话的重要性</a:t>
            </a:r>
            <a:r>
              <a:rPr lang="zh-CN" altLang="en-US" sz="1600" b="1" dirty="0">
                <a:latin typeface="仿宋_GB2312" panose="02010609030101010101" pitchFamily="49" charset="-122"/>
                <a:ea typeface="仿宋_GB2312" panose="02010609030101010101" pitchFamily="49" charset="-122"/>
              </a:rPr>
              <a:t>，提前应对措施</a:t>
            </a:r>
            <a:r>
              <a:rPr lang="zh-CN" altLang="zh-CN" sz="1600" b="1" dirty="0">
                <a:latin typeface="仿宋_GB2312" panose="02010609030101010101" pitchFamily="49" charset="-122"/>
                <a:ea typeface="仿宋_GB2312" panose="02010609030101010101" pitchFamily="49" charset="-122"/>
              </a:rPr>
              <a:t>解决</a:t>
            </a:r>
            <a:r>
              <a:rPr lang="zh-CN" altLang="en-US" sz="1600" b="1" dirty="0">
                <a:latin typeface="仿宋_GB2312" panose="02010609030101010101" pitchFamily="49" charset="-122"/>
                <a:ea typeface="仿宋_GB2312" panose="02010609030101010101" pitchFamily="49" charset="-122"/>
              </a:rPr>
              <a:t>存在</a:t>
            </a:r>
            <a:r>
              <a:rPr lang="zh-CN" altLang="zh-CN" sz="1600" b="1" dirty="0">
                <a:latin typeface="仿宋_GB2312" panose="02010609030101010101" pitchFamily="49" charset="-122"/>
                <a:ea typeface="仿宋_GB2312" panose="02010609030101010101" pitchFamily="49" charset="-122"/>
              </a:rPr>
              <a:t>突出问题。希望各部门各公司高度重视认真落实。其次，分析了我们能够在行业</a:t>
            </a:r>
            <a:r>
              <a:rPr lang="zh-CN" altLang="zh-CN" sz="1600" b="1" dirty="0">
                <a:latin typeface="仿宋_GB2312" panose="02010609030101010101" pitchFamily="49" charset="-122"/>
                <a:ea typeface="仿宋_GB2312" panose="02010609030101010101" pitchFamily="49" charset="-122"/>
                <a:sym typeface="+mn-ea"/>
              </a:rPr>
              <a:t>危机中活下去的理由和</a:t>
            </a:r>
            <a:r>
              <a:rPr lang="zh-CN" altLang="en-US" sz="1600" b="1" dirty="0">
                <a:latin typeface="仿宋_GB2312" panose="02010609030101010101" pitchFamily="49" charset="-122"/>
                <a:ea typeface="仿宋_GB2312" panose="02010609030101010101" pitchFamily="49" charset="-122"/>
                <a:sym typeface="+mn-ea"/>
              </a:rPr>
              <a:t>各公司各部门为公司发展做出的贡献</a:t>
            </a:r>
            <a:r>
              <a:rPr lang="zh-CN" altLang="zh-CN" sz="1600" b="1" dirty="0">
                <a:latin typeface="仿宋_GB2312" panose="02010609030101010101" pitchFamily="49" charset="-122"/>
                <a:ea typeface="仿宋_GB2312" panose="02010609030101010101" pitchFamily="49" charset="-122"/>
                <a:sym typeface="+mn-ea"/>
              </a:rPr>
              <a:t>。</a:t>
            </a:r>
            <a:endParaRPr lang="en-US" altLang="zh-CN" sz="1600" b="1" dirty="0">
              <a:latin typeface="仿宋_GB2312" panose="02010609030101010101" pitchFamily="49" charset="-122"/>
              <a:ea typeface="仿宋_GB2312" panose="02010609030101010101" pitchFamily="49" charset="-122"/>
            </a:endParaRPr>
          </a:p>
        </p:txBody>
      </p:sp>
    </p:spTree>
    <p:extLst>
      <p:ext uri="{BB962C8B-B14F-4D97-AF65-F5344CB8AC3E}">
        <p14:creationId xmlns:p14="http://schemas.microsoft.com/office/powerpoint/2010/main" val="386097800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矩形 2"/>
          <p:cNvSpPr/>
          <p:nvPr/>
        </p:nvSpPr>
        <p:spPr>
          <a:xfrm>
            <a:off x="683568" y="411510"/>
            <a:ext cx="7776864" cy="3539430"/>
          </a:xfrm>
          <a:prstGeom prst="rect">
            <a:avLst/>
          </a:prstGeom>
        </p:spPr>
        <p:txBody>
          <a:bodyPr wrap="square">
            <a:spAutoFit/>
          </a:bodyPr>
          <a:lstStyle/>
          <a:p>
            <a:pPr>
              <a:lnSpc>
                <a:spcPct val="200000"/>
              </a:lnSpc>
            </a:pPr>
            <a:r>
              <a:rPr lang="zh-CN" altLang="zh-CN" sz="1600" b="1" dirty="0">
                <a:latin typeface="仿宋_GB2312" panose="02010609030101010101" pitchFamily="49" charset="-122"/>
                <a:ea typeface="仿宋_GB2312" panose="02010609030101010101" pitchFamily="49" charset="-122"/>
              </a:rPr>
              <a:t>讲话最后提出希望：</a:t>
            </a:r>
            <a:r>
              <a:rPr lang="zh-CN" altLang="en-US" sz="1600" b="1" dirty="0">
                <a:latin typeface="仿宋_GB2312" panose="02010609030101010101" pitchFamily="49" charset="-122"/>
                <a:ea typeface="仿宋_GB2312" panose="02010609030101010101" pitchFamily="49" charset="-122"/>
              </a:rPr>
              <a:t>今天我们吹响了向活得更精彩进军的号角，只要我们能认清形势、找准问题、面向未来、抓紧行动，我们一定能够实现公司制定的各项目标，实现阳光梦。</a:t>
            </a:r>
            <a:endParaRPr lang="en-US" altLang="zh-CN" sz="1600" b="1" dirty="0">
              <a:latin typeface="仿宋_GB2312" panose="02010609030101010101" pitchFamily="49" charset="-122"/>
              <a:ea typeface="仿宋_GB2312" panose="02010609030101010101" pitchFamily="49" charset="-122"/>
            </a:endParaRPr>
          </a:p>
          <a:p>
            <a:pPr>
              <a:lnSpc>
                <a:spcPct val="200000"/>
              </a:lnSpc>
            </a:pPr>
            <a:r>
              <a:rPr lang="zh-CN" altLang="en-US" sz="1600" b="1" dirty="0">
                <a:latin typeface="仿宋_GB2312" panose="02010609030101010101" pitchFamily="49" charset="-122"/>
                <a:ea typeface="仿宋_GB2312" panose="02010609030101010101" pitchFamily="49" charset="-122"/>
              </a:rPr>
              <a:t>    本次大会</a:t>
            </a:r>
            <a:r>
              <a:rPr lang="zh-CN" altLang="en-US" sz="1600" b="1" dirty="0">
                <a:latin typeface="仿宋_GB2312" panose="02010609030101010101" pitchFamily="49" charset="-122"/>
                <a:ea typeface="仿宋_GB2312" panose="02010609030101010101" pitchFamily="49" charset="-122"/>
                <a:sym typeface="+mn-ea"/>
              </a:rPr>
              <a:t>是一次誓师大会，相信全体员工将</a:t>
            </a:r>
            <a:r>
              <a:rPr lang="zh-CN" altLang="en-US" sz="1600" b="1" dirty="0">
                <a:latin typeface="仿宋_GB2312" panose="02010609030101010101" pitchFamily="49" charset="-122"/>
                <a:ea typeface="仿宋_GB2312" panose="02010609030101010101" pitchFamily="49" charset="-122"/>
              </a:rPr>
              <a:t>以此次大讨论活动为新起点，献计献策、开源节流、苦炼内功、精细管理，按照董事长和总经理的要求，认真落实好各项工作，以</a:t>
            </a:r>
            <a:r>
              <a:rPr lang="en-US" altLang="zh-CN" sz="1600" b="1" dirty="0">
                <a:latin typeface="仿宋_GB2312" panose="02010609030101010101" pitchFamily="49" charset="-122"/>
                <a:ea typeface="仿宋_GB2312" panose="02010609030101010101" pitchFamily="49" charset="-122"/>
              </a:rPr>
              <a:t>“</a:t>
            </a:r>
            <a:r>
              <a:rPr lang="zh-CN" altLang="en-US" sz="1600" b="1" dirty="0">
                <a:latin typeface="仿宋_GB2312" panose="02010609030101010101" pitchFamily="49" charset="-122"/>
                <a:ea typeface="仿宋_GB2312" panose="02010609030101010101" pitchFamily="49" charset="-122"/>
              </a:rPr>
              <a:t>不仅活下去更要活得更精彩</a:t>
            </a:r>
            <a:r>
              <a:rPr lang="en-US" altLang="zh-CN" sz="1600" b="1" dirty="0">
                <a:latin typeface="仿宋_GB2312" panose="02010609030101010101" pitchFamily="49" charset="-122"/>
                <a:ea typeface="仿宋_GB2312" panose="02010609030101010101" pitchFamily="49" charset="-122"/>
              </a:rPr>
              <a:t>”</a:t>
            </a:r>
            <a:r>
              <a:rPr lang="zh-CN" altLang="en-US" sz="1600" b="1" dirty="0">
                <a:latin typeface="仿宋_GB2312" panose="02010609030101010101" pitchFamily="49" charset="-122"/>
                <a:ea typeface="仿宋_GB2312" panose="02010609030101010101" pitchFamily="49" charset="-122"/>
              </a:rPr>
              <a:t>为目标，努力奋斗，当责奉献，为集团公司的发展做出每个阳光人应有的贡献！</a:t>
            </a:r>
            <a:r>
              <a:rPr lang="zh-CN" altLang="en-US" sz="1600" dirty="0">
                <a:latin typeface="仿宋_GB2312" panose="02010609030101010101" pitchFamily="49" charset="-122"/>
                <a:ea typeface="仿宋_GB2312" panose="02010609030101010101" pitchFamily="49" charset="-122"/>
              </a:rPr>
              <a:t> </a:t>
            </a:r>
          </a:p>
        </p:txBody>
      </p:sp>
    </p:spTree>
    <p:extLst>
      <p:ext uri="{BB962C8B-B14F-4D97-AF65-F5344CB8AC3E}">
        <p14:creationId xmlns:p14="http://schemas.microsoft.com/office/powerpoint/2010/main" val="386097800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4" name="矩形 3"/>
          <p:cNvSpPr/>
          <p:nvPr/>
        </p:nvSpPr>
        <p:spPr>
          <a:xfrm>
            <a:off x="2411793" y="4015472"/>
            <a:ext cx="4320413" cy="338554"/>
          </a:xfrm>
          <a:prstGeom prst="rect">
            <a:avLst/>
          </a:prstGeom>
        </p:spPr>
        <p:txBody>
          <a:bodyPr wrap="none">
            <a:spAutoFit/>
          </a:bodyPr>
          <a:lstStyle/>
          <a:p>
            <a:r>
              <a:rPr lang="zh-CN" altLang="en-US" sz="1600" b="1" dirty="0">
                <a:solidFill>
                  <a:srgbClr val="0070C0"/>
                </a:solidFill>
                <a:latin typeface="华文中宋" panose="02010600040101010101" pitchFamily="2" charset="-122"/>
                <a:ea typeface="华文中宋" panose="02010600040101010101" pitchFamily="2" charset="-122"/>
              </a:rPr>
              <a:t>集团党群人力资源中心总经理孟京红</a:t>
            </a:r>
            <a:r>
              <a:rPr lang="zh-CN" altLang="en-US" sz="1600" b="1" dirty="0" smtClean="0">
                <a:solidFill>
                  <a:srgbClr val="0070C0"/>
                </a:solidFill>
                <a:latin typeface="华文中宋" panose="02010600040101010101" pitchFamily="2" charset="-122"/>
                <a:ea typeface="华文中宋" panose="02010600040101010101" pitchFamily="2" charset="-122"/>
              </a:rPr>
              <a:t>主持会议</a:t>
            </a:r>
            <a:endParaRPr lang="zh-CN" altLang="en-US" sz="1600" dirty="0">
              <a:solidFill>
                <a:srgbClr val="0070C0"/>
              </a:solidFill>
              <a:latin typeface="华文中宋" panose="02010600040101010101" pitchFamily="2" charset="-122"/>
              <a:ea typeface="华文中宋" panose="02010600040101010101" pitchFamily="2" charset="-122"/>
            </a:endParaRPr>
          </a:p>
        </p:txBody>
      </p:sp>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38786" y="587152"/>
            <a:ext cx="3666428" cy="313013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45500704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矩形 2"/>
          <p:cNvSpPr/>
          <p:nvPr/>
        </p:nvSpPr>
        <p:spPr>
          <a:xfrm>
            <a:off x="1984275" y="3919170"/>
            <a:ext cx="5175449" cy="338554"/>
          </a:xfrm>
          <a:prstGeom prst="rect">
            <a:avLst/>
          </a:prstGeom>
        </p:spPr>
        <p:txBody>
          <a:bodyPr wrap="square">
            <a:spAutoFit/>
          </a:bodyPr>
          <a:lstStyle/>
          <a:p>
            <a:r>
              <a:rPr lang="zh-CN" altLang="zh-CN" sz="1600" b="1" dirty="0">
                <a:solidFill>
                  <a:srgbClr val="0070C0"/>
                </a:solidFill>
                <a:latin typeface="华文中宋" panose="02010600040101010101" pitchFamily="2" charset="-122"/>
                <a:ea typeface="华文中宋" panose="02010600040101010101" pitchFamily="2" charset="-122"/>
              </a:rPr>
              <a:t>审计督察法务部</a:t>
            </a:r>
            <a:r>
              <a:rPr lang="zh-CN" altLang="en-US" sz="1600" b="1" dirty="0">
                <a:solidFill>
                  <a:srgbClr val="0070C0"/>
                </a:solidFill>
                <a:latin typeface="华文中宋" panose="02010600040101010101" pitchFamily="2" charset="-122"/>
                <a:ea typeface="华文中宋" panose="02010600040101010101" pitchFamily="2" charset="-122"/>
              </a:rPr>
              <a:t>部长邵荣斌</a:t>
            </a:r>
            <a:r>
              <a:rPr lang="zh-CN" altLang="zh-CN" sz="1600" b="1" dirty="0">
                <a:solidFill>
                  <a:srgbClr val="0070C0"/>
                </a:solidFill>
                <a:latin typeface="华文中宋" panose="02010600040101010101" pitchFamily="2" charset="-122"/>
                <a:ea typeface="华文中宋" panose="02010600040101010101" pitchFamily="2" charset="-122"/>
              </a:rPr>
              <a:t>汇报大讨论活动的整体情况</a:t>
            </a:r>
            <a:endParaRPr lang="zh-CN" altLang="en-US" sz="1600" dirty="0">
              <a:solidFill>
                <a:srgbClr val="0070C0"/>
              </a:solidFill>
              <a:latin typeface="华文中宋" panose="02010600040101010101" pitchFamily="2" charset="-122"/>
              <a:ea typeface="华文中宋" panose="02010600040101010101" pitchFamily="2" charset="-122"/>
            </a:endParaRPr>
          </a:p>
        </p:txBody>
      </p:sp>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02329" y="699542"/>
            <a:ext cx="4539341" cy="302433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86005905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矩形 2"/>
          <p:cNvSpPr/>
          <p:nvPr/>
        </p:nvSpPr>
        <p:spPr>
          <a:xfrm>
            <a:off x="2393758" y="3976310"/>
            <a:ext cx="4356484" cy="338554"/>
          </a:xfrm>
          <a:prstGeom prst="rect">
            <a:avLst/>
          </a:prstGeom>
        </p:spPr>
        <p:txBody>
          <a:bodyPr wrap="square">
            <a:spAutoFit/>
          </a:bodyPr>
          <a:lstStyle/>
          <a:p>
            <a:r>
              <a:rPr lang="zh-CN" altLang="en-US" sz="1600" b="1" dirty="0">
                <a:solidFill>
                  <a:srgbClr val="0070C0"/>
                </a:solidFill>
                <a:latin typeface="华文中宋" panose="02010600040101010101" pitchFamily="2" charset="-122"/>
                <a:ea typeface="华文中宋" panose="02010600040101010101" pitchFamily="2" charset="-122"/>
              </a:rPr>
              <a:t>集团</a:t>
            </a:r>
            <a:r>
              <a:rPr lang="zh-CN" altLang="en-US" sz="1600" b="1" dirty="0" smtClean="0">
                <a:solidFill>
                  <a:srgbClr val="0070C0"/>
                </a:solidFill>
                <a:latin typeface="华文中宋" panose="02010600040101010101" pitchFamily="2" charset="-122"/>
                <a:ea typeface="华文中宋" panose="02010600040101010101" pitchFamily="2" charset="-122"/>
              </a:rPr>
              <a:t>各单位代表</a:t>
            </a:r>
            <a:r>
              <a:rPr lang="zh-CN" altLang="zh-CN" sz="1600" b="1" dirty="0">
                <a:solidFill>
                  <a:srgbClr val="0070C0"/>
                </a:solidFill>
                <a:latin typeface="华文中宋" panose="02010600040101010101" pitchFamily="2" charset="-122"/>
                <a:ea typeface="华文中宋" panose="02010600040101010101" pitchFamily="2" charset="-122"/>
              </a:rPr>
              <a:t>分享参加大讨论活动感受</a:t>
            </a:r>
            <a:endParaRPr lang="zh-CN" altLang="en-US" sz="1600" dirty="0">
              <a:solidFill>
                <a:srgbClr val="0070C0"/>
              </a:solidFill>
              <a:latin typeface="华文中宋" panose="02010600040101010101" pitchFamily="2" charset="-122"/>
              <a:ea typeface="华文中宋" panose="02010600040101010101" pitchFamily="2" charset="-122"/>
            </a:endParaRPr>
          </a:p>
        </p:txBody>
      </p:sp>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9796" y="731699"/>
            <a:ext cx="8244408" cy="307547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86005905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矩形 2"/>
          <p:cNvSpPr/>
          <p:nvPr/>
        </p:nvSpPr>
        <p:spPr>
          <a:xfrm>
            <a:off x="3145968" y="4242146"/>
            <a:ext cx="2852063" cy="338554"/>
          </a:xfrm>
          <a:prstGeom prst="rect">
            <a:avLst/>
          </a:prstGeom>
        </p:spPr>
        <p:txBody>
          <a:bodyPr wrap="none">
            <a:spAutoFit/>
          </a:bodyPr>
          <a:lstStyle/>
          <a:p>
            <a:r>
              <a:rPr lang="zh-CN" altLang="en-US" sz="1600" b="1" dirty="0">
                <a:solidFill>
                  <a:srgbClr val="0070C0"/>
                </a:solidFill>
                <a:latin typeface="华文中宋" panose="02010600040101010101" pitchFamily="2" charset="-122"/>
                <a:ea typeface="华文中宋" panose="02010600040101010101" pitchFamily="2" charset="-122"/>
              </a:rPr>
              <a:t>国内销售总监</a:t>
            </a:r>
            <a:r>
              <a:rPr lang="zh-CN" altLang="en-US" sz="1600" b="1" dirty="0" smtClean="0">
                <a:solidFill>
                  <a:srgbClr val="0070C0"/>
                </a:solidFill>
                <a:latin typeface="华文中宋" panose="02010600040101010101" pitchFamily="2" charset="-122"/>
                <a:ea typeface="华文中宋" panose="02010600040101010101" pitchFamily="2" charset="-122"/>
              </a:rPr>
              <a:t>马园做表态发言</a:t>
            </a:r>
            <a:endParaRPr lang="zh-CN" altLang="en-US" sz="1600" dirty="0">
              <a:solidFill>
                <a:srgbClr val="0070C0"/>
              </a:solidFill>
              <a:latin typeface="华文中宋" panose="02010600040101010101" pitchFamily="2" charset="-122"/>
              <a:ea typeface="华文中宋" panose="02010600040101010101" pitchFamily="2" charset="-122"/>
            </a:endParaRPr>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91780" y="435036"/>
            <a:ext cx="3960440" cy="354272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86005905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矩形 2"/>
          <p:cNvSpPr/>
          <p:nvPr/>
        </p:nvSpPr>
        <p:spPr>
          <a:xfrm>
            <a:off x="2692980" y="4160409"/>
            <a:ext cx="3262432" cy="338554"/>
          </a:xfrm>
          <a:prstGeom prst="rect">
            <a:avLst/>
          </a:prstGeom>
        </p:spPr>
        <p:txBody>
          <a:bodyPr wrap="none">
            <a:spAutoFit/>
          </a:bodyPr>
          <a:lstStyle/>
          <a:p>
            <a:r>
              <a:rPr lang="zh-CN" altLang="en-US" sz="1600" b="1" dirty="0">
                <a:solidFill>
                  <a:srgbClr val="0070C0"/>
                </a:solidFill>
                <a:latin typeface="华文中宋" panose="02010600040101010101" pitchFamily="2" charset="-122"/>
                <a:ea typeface="华文中宋" panose="02010600040101010101" pitchFamily="2" charset="-122"/>
              </a:rPr>
              <a:t>硅片公司总经理</a:t>
            </a:r>
            <a:r>
              <a:rPr lang="zh-CN" altLang="en-US" sz="1600" b="1" dirty="0" smtClean="0">
                <a:solidFill>
                  <a:srgbClr val="0070C0"/>
                </a:solidFill>
                <a:latin typeface="华文中宋" panose="02010600040101010101" pitchFamily="2" charset="-122"/>
                <a:ea typeface="华文中宋" panose="02010600040101010101" pitchFamily="2" charset="-122"/>
              </a:rPr>
              <a:t>李鸿邦做表态</a:t>
            </a:r>
            <a:r>
              <a:rPr lang="zh-CN" altLang="en-US" sz="1600" b="1" dirty="0">
                <a:solidFill>
                  <a:srgbClr val="0070C0"/>
                </a:solidFill>
                <a:latin typeface="华文中宋" panose="02010600040101010101" pitchFamily="2" charset="-122"/>
                <a:ea typeface="华文中宋" panose="02010600040101010101" pitchFamily="2" charset="-122"/>
              </a:rPr>
              <a:t>发言</a:t>
            </a:r>
            <a:endParaRPr lang="zh-CN" altLang="en-US" sz="1600" dirty="0">
              <a:solidFill>
                <a:srgbClr val="0070C0"/>
              </a:solidFill>
              <a:latin typeface="华文中宋" panose="02010600040101010101" pitchFamily="2" charset="-122"/>
              <a:ea typeface="华文中宋" panose="02010600040101010101" pitchFamily="2" charset="-122"/>
            </a:endParaRPr>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14126" y="483518"/>
            <a:ext cx="4420140" cy="326273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69363046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矩形 2"/>
          <p:cNvSpPr/>
          <p:nvPr/>
        </p:nvSpPr>
        <p:spPr>
          <a:xfrm>
            <a:off x="2940784" y="4055308"/>
            <a:ext cx="3262432" cy="338554"/>
          </a:xfrm>
          <a:prstGeom prst="rect">
            <a:avLst/>
          </a:prstGeom>
        </p:spPr>
        <p:txBody>
          <a:bodyPr wrap="none">
            <a:spAutoFit/>
          </a:bodyPr>
          <a:lstStyle/>
          <a:p>
            <a:r>
              <a:rPr lang="zh-CN" altLang="en-US" sz="1600" b="1" dirty="0">
                <a:solidFill>
                  <a:srgbClr val="0070C0"/>
                </a:solidFill>
                <a:latin typeface="华文中宋" panose="02010600040101010101" pitchFamily="2" charset="-122"/>
                <a:ea typeface="华文中宋" panose="02010600040101010101" pitchFamily="2" charset="-122"/>
              </a:rPr>
              <a:t>组件公司总经理</a:t>
            </a:r>
            <a:r>
              <a:rPr lang="zh-CN" altLang="en-US" sz="1600" b="1" dirty="0" smtClean="0">
                <a:solidFill>
                  <a:srgbClr val="0070C0"/>
                </a:solidFill>
                <a:latin typeface="华文中宋" panose="02010600040101010101" pitchFamily="2" charset="-122"/>
                <a:ea typeface="华文中宋" panose="02010600040101010101" pitchFamily="2" charset="-122"/>
              </a:rPr>
              <a:t>王立新做表态</a:t>
            </a:r>
            <a:r>
              <a:rPr lang="zh-CN" altLang="en-US" sz="1600" b="1" dirty="0">
                <a:solidFill>
                  <a:srgbClr val="0070C0"/>
                </a:solidFill>
                <a:latin typeface="华文中宋" panose="02010600040101010101" pitchFamily="2" charset="-122"/>
                <a:ea typeface="华文中宋" panose="02010600040101010101" pitchFamily="2" charset="-122"/>
              </a:rPr>
              <a:t>发言</a:t>
            </a:r>
            <a:endParaRPr lang="zh-CN" altLang="en-US" sz="1600" dirty="0">
              <a:solidFill>
                <a:srgbClr val="0070C0"/>
              </a:solidFill>
              <a:latin typeface="华文中宋" panose="02010600040101010101" pitchFamily="2" charset="-122"/>
              <a:ea typeface="华文中宋" panose="02010600040101010101" pitchFamily="2" charset="-122"/>
            </a:endParaRPr>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28179" y="540792"/>
            <a:ext cx="3687641" cy="330560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69363046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70" y="0"/>
            <a:ext cx="9144000" cy="5143500"/>
          </a:xfrm>
          <a:prstGeom prst="rect">
            <a:avLst/>
          </a:prstGeom>
        </p:spPr>
      </p:pic>
      <p:sp>
        <p:nvSpPr>
          <p:cNvPr id="3" name="矩形 2"/>
          <p:cNvSpPr/>
          <p:nvPr/>
        </p:nvSpPr>
        <p:spPr>
          <a:xfrm>
            <a:off x="2735600" y="4156065"/>
            <a:ext cx="3672800" cy="338554"/>
          </a:xfrm>
          <a:prstGeom prst="rect">
            <a:avLst/>
          </a:prstGeom>
        </p:spPr>
        <p:txBody>
          <a:bodyPr wrap="none">
            <a:spAutoFit/>
          </a:bodyPr>
          <a:lstStyle/>
          <a:p>
            <a:r>
              <a:rPr lang="zh-CN" altLang="en-US" sz="1600" b="1" dirty="0">
                <a:solidFill>
                  <a:srgbClr val="0070C0"/>
                </a:solidFill>
                <a:latin typeface="华文中宋" panose="02010600040101010101" pitchFamily="2" charset="-122"/>
                <a:ea typeface="华文中宋" panose="02010600040101010101" pitchFamily="2" charset="-122"/>
              </a:rPr>
              <a:t>新阳光公司副总经理</a:t>
            </a:r>
            <a:r>
              <a:rPr lang="zh-CN" altLang="en-US" sz="1600" b="1" dirty="0" smtClean="0">
                <a:solidFill>
                  <a:srgbClr val="0070C0"/>
                </a:solidFill>
                <a:latin typeface="华文中宋" panose="02010600040101010101" pitchFamily="2" charset="-122"/>
                <a:ea typeface="华文中宋" panose="02010600040101010101" pitchFamily="2" charset="-122"/>
              </a:rPr>
              <a:t>张玉丽做表态</a:t>
            </a:r>
            <a:r>
              <a:rPr lang="zh-CN" altLang="en-US" sz="1600" b="1" dirty="0">
                <a:solidFill>
                  <a:srgbClr val="0070C0"/>
                </a:solidFill>
                <a:latin typeface="华文中宋" panose="02010600040101010101" pitchFamily="2" charset="-122"/>
                <a:ea typeface="华文中宋" panose="02010600040101010101" pitchFamily="2" charset="-122"/>
              </a:rPr>
              <a:t>发言</a:t>
            </a:r>
            <a:endParaRPr lang="zh-CN" altLang="en-US" sz="1600" dirty="0">
              <a:solidFill>
                <a:srgbClr val="0070C0"/>
              </a:solidFill>
              <a:latin typeface="华文中宋" panose="02010600040101010101" pitchFamily="2" charset="-122"/>
              <a:ea typeface="华文中宋" panose="02010600040101010101" pitchFamily="2" charset="-122"/>
            </a:endParaRPr>
          </a:p>
        </p:txBody>
      </p:sp>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25170" y="555526"/>
            <a:ext cx="3493653" cy="328559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69363046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4" name="矩形 3"/>
          <p:cNvSpPr/>
          <p:nvPr/>
        </p:nvSpPr>
        <p:spPr>
          <a:xfrm>
            <a:off x="3658929" y="4086681"/>
            <a:ext cx="1826141" cy="338554"/>
          </a:xfrm>
          <a:prstGeom prst="rect">
            <a:avLst/>
          </a:prstGeom>
        </p:spPr>
        <p:txBody>
          <a:bodyPr wrap="none">
            <a:spAutoFit/>
          </a:bodyPr>
          <a:lstStyle/>
          <a:p>
            <a:r>
              <a:rPr lang="zh-CN" altLang="en-US" sz="1600" b="1" dirty="0" smtClean="0">
                <a:solidFill>
                  <a:srgbClr val="0070C0"/>
                </a:solidFill>
                <a:latin typeface="华文中宋" panose="02010600040101010101" pitchFamily="2" charset="-122"/>
                <a:ea typeface="华文中宋" panose="02010600040101010101" pitchFamily="2" charset="-122"/>
              </a:rPr>
              <a:t>总经理做重要讲话</a:t>
            </a:r>
            <a:endParaRPr lang="zh-CN" altLang="en-US" sz="1600" b="1" dirty="0">
              <a:solidFill>
                <a:srgbClr val="0070C0"/>
              </a:solidFill>
              <a:latin typeface="华文中宋" panose="02010600040101010101" pitchFamily="2" charset="-122"/>
              <a:ea typeface="华文中宋" panose="02010600040101010101" pitchFamily="2" charset="-122"/>
            </a:endParaRPr>
          </a:p>
        </p:txBody>
      </p:sp>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57754" y="771550"/>
            <a:ext cx="4428492" cy="295232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45500704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87131" y="555526"/>
            <a:ext cx="3769736" cy="3406899"/>
          </a:xfrm>
          <a:prstGeom prst="rect">
            <a:avLst/>
          </a:prstGeom>
          <a:ln>
            <a:noFill/>
          </a:ln>
          <a:effectLst>
            <a:outerShdw blurRad="292100" dist="139700" dir="2700000" algn="tl" rotWithShape="0">
              <a:srgbClr val="333333">
                <a:alpha val="65000"/>
              </a:srgbClr>
            </a:outerShdw>
          </a:effectLst>
        </p:spPr>
      </p:pic>
      <p:sp>
        <p:nvSpPr>
          <p:cNvPr id="4" name="矩形 3"/>
          <p:cNvSpPr/>
          <p:nvPr/>
        </p:nvSpPr>
        <p:spPr>
          <a:xfrm>
            <a:off x="3658929" y="4103836"/>
            <a:ext cx="1826141" cy="338554"/>
          </a:xfrm>
          <a:prstGeom prst="rect">
            <a:avLst/>
          </a:prstGeom>
        </p:spPr>
        <p:txBody>
          <a:bodyPr wrap="none">
            <a:spAutoFit/>
          </a:bodyPr>
          <a:lstStyle/>
          <a:p>
            <a:r>
              <a:rPr lang="zh-CN" altLang="en-US" sz="1600" b="1" dirty="0" smtClean="0">
                <a:solidFill>
                  <a:srgbClr val="0070C0"/>
                </a:solidFill>
                <a:latin typeface="华文中宋" panose="02010600040101010101" pitchFamily="2" charset="-122"/>
                <a:ea typeface="华文中宋" panose="02010600040101010101" pitchFamily="2" charset="-122"/>
              </a:rPr>
              <a:t>董事长做重要讲话</a:t>
            </a:r>
            <a:endParaRPr lang="zh-CN" altLang="en-US" sz="1600" b="1" dirty="0">
              <a:solidFill>
                <a:srgbClr val="0070C0"/>
              </a:solidFill>
              <a:latin typeface="华文中宋" panose="02010600040101010101" pitchFamily="2" charset="-122"/>
              <a:ea typeface="华文中宋" panose="02010600040101010101" pitchFamily="2" charset="-122"/>
            </a:endParaRPr>
          </a:p>
        </p:txBody>
      </p:sp>
    </p:spTree>
    <p:extLst>
      <p:ext uri="{BB962C8B-B14F-4D97-AF65-F5344CB8AC3E}">
        <p14:creationId xmlns:p14="http://schemas.microsoft.com/office/powerpoint/2010/main" val="21449474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3" name="图片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11660" y="555526"/>
            <a:ext cx="6120680" cy="3253299"/>
          </a:xfrm>
          <a:prstGeom prst="rect">
            <a:avLst/>
          </a:prstGeom>
        </p:spPr>
      </p:pic>
      <p:sp>
        <p:nvSpPr>
          <p:cNvPr id="5" name="矩形 4"/>
          <p:cNvSpPr/>
          <p:nvPr/>
        </p:nvSpPr>
        <p:spPr>
          <a:xfrm>
            <a:off x="2207019" y="4083918"/>
            <a:ext cx="4729962" cy="338554"/>
          </a:xfrm>
          <a:prstGeom prst="rect">
            <a:avLst/>
          </a:prstGeom>
        </p:spPr>
        <p:txBody>
          <a:bodyPr wrap="square">
            <a:spAutoFit/>
          </a:bodyPr>
          <a:lstStyle/>
          <a:p>
            <a:r>
              <a:rPr lang="zh-CN" altLang="en-US" sz="1600" b="1" dirty="0" smtClean="0">
                <a:solidFill>
                  <a:srgbClr val="0070C0"/>
                </a:solidFill>
                <a:latin typeface="华文中宋" panose="02010600040101010101" pitchFamily="2" charset="-122"/>
                <a:ea typeface="华文中宋" panose="02010600040101010101" pitchFamily="2" charset="-122"/>
              </a:rPr>
              <a:t>集团公司“怎样活下去”</a:t>
            </a:r>
            <a:r>
              <a:rPr lang="zh-CN" altLang="en-US" sz="1600" b="1" dirty="0">
                <a:solidFill>
                  <a:srgbClr val="0070C0"/>
                </a:solidFill>
                <a:latin typeface="华文中宋" panose="02010600040101010101" pitchFamily="2" charset="-122"/>
                <a:ea typeface="华文中宋" panose="02010600040101010101" pitchFamily="2" charset="-122"/>
              </a:rPr>
              <a:t>大讨论活动总结</a:t>
            </a:r>
            <a:r>
              <a:rPr lang="zh-CN" altLang="en-US" sz="1600" b="1" dirty="0" smtClean="0">
                <a:solidFill>
                  <a:srgbClr val="0070C0"/>
                </a:solidFill>
                <a:latin typeface="华文中宋" panose="02010600040101010101" pitchFamily="2" charset="-122"/>
                <a:ea typeface="华文中宋" panose="02010600040101010101" pitchFamily="2" charset="-122"/>
              </a:rPr>
              <a:t>大会现场</a:t>
            </a:r>
            <a:endParaRPr lang="zh-CN" altLang="en-US" sz="1600" b="1" dirty="0">
              <a:solidFill>
                <a:srgbClr val="0070C0"/>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endParaRPr>
          </a:p>
        </p:txBody>
      </p:sp>
    </p:spTree>
    <p:extLst>
      <p:ext uri="{BB962C8B-B14F-4D97-AF65-F5344CB8AC3E}">
        <p14:creationId xmlns:p14="http://schemas.microsoft.com/office/powerpoint/2010/main" val="21449474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图片 2" descr="微信图片_2018011814252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463" y="-15875"/>
            <a:ext cx="9178926" cy="5173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2"/>
          <p:cNvSpPr>
            <a:spLocks noChangeArrowheads="1"/>
          </p:cNvSpPr>
          <p:nvPr/>
        </p:nvSpPr>
        <p:spPr bwMode="auto">
          <a:xfrm>
            <a:off x="107950" y="4300538"/>
            <a:ext cx="2063361" cy="58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p>
            <a:pPr>
              <a:buFont typeface="Arial" panose="020B0604020202020204" pitchFamily="34" charset="0"/>
              <a:buNone/>
              <a:defRPr/>
            </a:pPr>
            <a:r>
              <a:rPr lang="en-US" altLang="zh-CN" sz="3200" b="1" noProof="1" smtClean="0">
                <a:solidFill>
                  <a:schemeClr val="accent5">
                    <a:lumMod val="60000"/>
                    <a:lumOff val="40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2018-9-4</a:t>
            </a:r>
            <a:endParaRPr lang="en-US" altLang="zh-CN" sz="3200" b="1" noProof="1">
              <a:solidFill>
                <a:schemeClr val="accent5">
                  <a:lumMod val="60000"/>
                  <a:lumOff val="40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电子报第三十四期">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电子报第三十四期</Template>
  <TotalTime>331</TotalTime>
  <Words>764</Words>
  <Application>Microsoft Office PowerPoint</Application>
  <PresentationFormat>全屏显示(16:9)</PresentationFormat>
  <Paragraphs>24</Paragraphs>
  <Slides>17</Slides>
  <Notes>0</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17</vt:i4>
      </vt:variant>
    </vt:vector>
  </HeadingPairs>
  <TitlesOfParts>
    <vt:vector size="26" baseType="lpstr">
      <vt:lpstr>Arial</vt:lpstr>
      <vt:lpstr>宋体</vt:lpstr>
      <vt:lpstr>仿宋</vt:lpstr>
      <vt:lpstr>微软雅黑</vt:lpstr>
      <vt:lpstr>华文中宋</vt:lpstr>
      <vt:lpstr>华文行楷</vt:lpstr>
      <vt:lpstr>仿宋_GB2312</vt:lpstr>
      <vt:lpstr>Calibri</vt:lpstr>
      <vt:lpstr>电子报第三十四期</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sunnyenergy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ydq002</dc:creator>
  <cp:lastModifiedBy>ydq002</cp:lastModifiedBy>
  <cp:revision>69</cp:revision>
  <dcterms:created xsi:type="dcterms:W3CDTF">2018-09-03T00:47:00Z</dcterms:created>
  <dcterms:modified xsi:type="dcterms:W3CDTF">2018-09-04T08:18:17Z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2052-10.1.0.7401</vt:lpwstr>
  </property>
</Properties>
</file>