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3"/>
  </p:notesMasterIdLst>
  <p:sldIdLst>
    <p:sldId id="289" r:id="rId2"/>
    <p:sldId id="290" r:id="rId3"/>
    <p:sldId id="328" r:id="rId4"/>
    <p:sldId id="329" r:id="rId5"/>
    <p:sldId id="330" r:id="rId6"/>
    <p:sldId id="331" r:id="rId7"/>
    <p:sldId id="332" r:id="rId8"/>
    <p:sldId id="333" r:id="rId9"/>
    <p:sldId id="334" r:id="rId10"/>
    <p:sldId id="335" r:id="rId11"/>
    <p:sldId id="291" r:id="rId12"/>
  </p:sldIdLst>
  <p:sldSz cx="9144000" cy="5143500" type="screen16x9"/>
  <p:notesSz cx="6834188" cy="9979025"/>
  <p:embeddedFontLst>
    <p:embeddedFont>
      <p:font typeface="微软雅黑" panose="020B0503020204020204" pitchFamily="34" charset="-122"/>
      <p:regular r:id="rId14"/>
      <p:bold r:id="rId15"/>
    </p:embeddedFont>
    <p:embeddedFont>
      <p:font typeface="华文行楷" panose="02010800040101010101" pitchFamily="2" charset="-122"/>
      <p:regular r:id="rId16"/>
    </p:embeddedFont>
    <p:embeddedFont>
      <p:font typeface="华文中宋" panose="02010600040101010101" pitchFamily="2" charset="-122"/>
      <p:regular r:id="rId17"/>
    </p:embeddedFont>
    <p:embeddedFont>
      <p:font typeface="仿宋_GB2312" panose="02010609030101010101" pitchFamily="49" charset="-122"/>
      <p:regular r:id="rId18"/>
    </p:embeddedFont>
    <p:embeddedFont>
      <p:font typeface="Calibri" panose="020F0502020204030204" pitchFamily="34" charset="0"/>
      <p:regular r:id="rId19"/>
      <p:bold r:id="rId20"/>
      <p:italic r:id="rId21"/>
      <p:boldItalic r:id="rId22"/>
    </p:embeddedFont>
  </p:embeddedFont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9" autoAdjust="0"/>
    <p:restoredTop sz="94556" autoAdjust="0"/>
  </p:normalViewPr>
  <p:slideViewPr>
    <p:cSldViewPr>
      <p:cViewPr>
        <p:scale>
          <a:sx n="75" d="100"/>
          <a:sy n="75" d="100"/>
        </p:scale>
        <p:origin x="-936" y="-192"/>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pPr>
              <a:defRPr/>
            </a:pPr>
            <a:fld id="{0CDBE4D7-63AD-4ABA-89B0-0101617B61D8}" type="datetimeFigureOut">
              <a:rPr lang="zh-CN" altLang="en-US"/>
              <a:t>2018-11-9</a:t>
            </a:fld>
            <a:endParaRPr lang="zh-CN" altLang="en-US"/>
          </a:p>
        </p:txBody>
      </p:sp>
      <p:sp>
        <p:nvSpPr>
          <p:cNvPr id="9220"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9"/>
          </p:nvPr>
        </p:nvSpPr>
        <p:spPr bwMode="auto">
          <a:xfrm>
            <a:off x="684213" y="4740275"/>
            <a:ext cx="5467350" cy="449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buFont typeface="Arial" panose="020B0604020202020204" pitchFamily="34" charset="0"/>
              <a:buNone/>
              <a:defRPr sz="1200" smtClean="0"/>
            </a:lvl1pPr>
          </a:lstStyle>
          <a:p>
            <a:pPr>
              <a:defRPr/>
            </a:pPr>
            <a:fld id="{112C3090-3050-49E5-BA3A-910F563B25EB}" type="slidenum">
              <a:rPr lang="zh-CN" altLang="en-US"/>
              <a:t>‹#›</a:t>
            </a:fld>
            <a:endParaRPr lang="zh-CN" altLang="en-US"/>
          </a:p>
        </p:txBody>
      </p:sp>
    </p:spTree>
    <p:extLst>
      <p:ext uri="{BB962C8B-B14F-4D97-AF65-F5344CB8AC3E}">
        <p14:creationId xmlns:p14="http://schemas.microsoft.com/office/powerpoint/2010/main" val="4182178619"/>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86097402-8C08-45A1-BBA8-E14F688183CE}" type="datetimeFigureOut">
              <a:rPr lang="zh-CN" altLang="en-US"/>
              <a:t>2018-11-9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F8BB7FD-FA86-4E55-BAE3-9A4D4674DF46}"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CC5A3892-6424-4416-852C-7466FF536C7E}" type="datetimeFigureOut">
              <a:rPr lang="zh-CN" altLang="en-US"/>
              <a:t>2018-11-9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40AF6C9-FEF9-49E6-B783-58FF7670C8C6}"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89AAEAF4-5391-4858-BB19-C14555A900DE}" type="datetimeFigureOut">
              <a:rPr lang="zh-CN" altLang="en-US"/>
              <a:t>2018-11-9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67C3F0F-868C-4102-9F02-6E567B2A0D31}"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vl1pPr>
          </a:lstStyle>
          <a:p>
            <a:pPr>
              <a:defRPr/>
            </a:pPr>
            <a:fld id="{2D85FDBA-CC73-46A6-AB1E-E0AC84D8DED1}" type="datetimeFigureOut">
              <a:rPr lang="zh-CN" altLang="en-US"/>
              <a:t>2018-11-9</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CEB6E9B-1C04-40BB-93A9-2C328A49521D}"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vl1pPr>
          </a:lstStyle>
          <a:p>
            <a:pPr>
              <a:defRPr/>
            </a:pPr>
            <a:fld id="{730C689B-C611-45CA-9A89-F553A3D9FAAD}" type="datetimeFigureOut">
              <a:rPr lang="zh-CN" altLang="en-US"/>
              <a:t>2018-11-9</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9760D8B1-97C4-4603-98C1-0A30A01DD4D3}"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vl1pPr>
          </a:lstStyle>
          <a:p>
            <a:pPr>
              <a:defRPr/>
            </a:pPr>
            <a:fld id="{2F62809A-301D-4BF5-866F-F1A10D93BF48}" type="datetimeFigureOut">
              <a:rPr lang="zh-CN" altLang="en-US"/>
              <a:t>2018-11-9</a:t>
            </a:fld>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29BE5BAE-41A0-4254-AA16-6B05E15EFA91}"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46E061FC-C26E-4872-A9AF-0404323ABEF2}" type="datetimeFigureOut">
              <a:rPr lang="zh-CN" altLang="en-US"/>
              <a:t>2018-11-9</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743DF2B-EDF4-4617-8167-35890C56F847}"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C0112667-7F24-4582-8F24-BBBB9565AC79}" type="datetimeFigureOut">
              <a:rPr lang="zh-CN" altLang="en-US"/>
              <a:t>2018-11-9</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14CB4EFB-3CC9-41B8-88BE-001E9F0ECA0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B96AF32A-56B3-4551-9915-E79F99847BC1}" type="datetimeFigureOut">
              <a:rPr lang="zh-CN" altLang="en-US"/>
              <a:t>2018-11-9</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B2C4351B-9742-4425-BE60-EC3A8B82FF61}"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FFA38805-7A18-4950-8E17-E8F29D6941EF}" type="datetimeFigureOut">
              <a:rPr lang="zh-CN" altLang="en-US"/>
              <a:t>2018-11-9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E6E63A6-1555-43A1-A6D2-2EBAA4F5633B}"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pPr>
              <a:defRPr/>
            </a:pPr>
            <a:fld id="{BA45E473-A9CE-40F0-9F86-B70BF47BF200}" type="datetimeFigureOut">
              <a:rPr lang="zh-CN" altLang="en-US"/>
              <a:t>2018-11-9</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80B17856-7364-448C-A4A5-057DE544156F}"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fld id="{E98D3468-4093-46FE-9D07-FC412D52BC2F}" type="datetimeFigureOut">
              <a:rPr lang="zh-CN" altLang="en-US"/>
              <a:t>2018-11-9</a:t>
            </a:fld>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smtClean="0"/>
            </a:lvl1pPr>
          </a:lstStyle>
          <a:p>
            <a:pPr>
              <a:defRPr/>
            </a:pPr>
            <a:fld id="{7FD8D717-C7BF-404B-A2F7-90E1C80F933A}" type="slidenum">
              <a:rPr lang="zh-CN" altLang="en-US"/>
              <a:t>‹#›</a:t>
            </a:fld>
            <a:endParaRPr lang="zh-CN" altLang="en-US"/>
          </a:p>
        </p:txBody>
      </p:sp>
    </p:spTree>
  </p:cSld>
  <p:clrMapOvr>
    <a:masterClrMapping/>
  </p:clrMapOvr>
  <p:transition spd="med" advClick="0"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ctr" anchorCtr="0" compatLnSpc="1"/>
          <a:lstStyle/>
          <a:p>
            <a:pPr lvl="0"/>
            <a:r>
              <a:rPr lang="zh-CN" altLang="en-US" smtClean="0"/>
              <a:t>单击此处编辑母版标题样式</a:t>
            </a:r>
          </a:p>
        </p:txBody>
      </p:sp>
      <p:sp>
        <p:nvSpPr>
          <p:cNvPr id="1027" name="文本占位符 2"/>
          <p:cNvSpPr>
            <a:spLocks noGrp="1" noChangeArrowheads="1"/>
          </p:cNvSpPr>
          <p:nvPr>
            <p:ph type="body" idx="9"/>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pPr>
              <a:defRPr/>
            </a:pPr>
            <a:fld id="{1E9B84DB-2A80-4453-B398-F56A4B2C31A7}" type="datetimeFigureOut">
              <a:rPr lang="zh-CN" altLang="en-US"/>
              <a:t>2018-11-9</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lstStyle>
            <a:lvl1pPr algn="r">
              <a:buFont typeface="Arial" panose="020B0604020202020204" pitchFamily="34" charset="0"/>
              <a:buNone/>
              <a:defRPr sz="1200" smtClean="0">
                <a:solidFill>
                  <a:srgbClr val="898989"/>
                </a:solidFill>
              </a:defRPr>
            </a:lvl1pPr>
          </a:lstStyle>
          <a:p>
            <a:pPr>
              <a:defRPr/>
            </a:pPr>
            <a:fld id="{6914D1B5-01F8-4D0A-8FC7-DBB17558A21A}"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g"/><Relationship Id="rId1" Type="http://schemas.openxmlformats.org/officeDocument/2006/relationships/slideLayout" Target="../slideLayouts/slideLayout7.xml"/><Relationship Id="rId5" Type="http://schemas.openxmlformats.org/officeDocument/2006/relationships/image" Target="../media/image8.jpg"/><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363663" y="1262063"/>
            <a:ext cx="6416675" cy="923925"/>
          </a:xfrm>
          <a:prstGeom prst="rect">
            <a:avLst/>
          </a:prstGeom>
        </p:spPr>
        <p:txBody>
          <a:bodyPr wrap="none" lIns="91428" tIns="45714" rIns="91428" bIns="45714">
            <a:spAutoFit/>
          </a:bodyPr>
          <a:lstStyle/>
          <a:p>
            <a:pPr algn="ctr" fontAlgn="auto">
              <a:buFont typeface="Arial" panose="020B0604020202020204" pitchFamily="34" charset="0"/>
              <a:buNone/>
              <a:defRPr/>
            </a:pPr>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9" name="矩形 8"/>
          <p:cNvSpPr/>
          <p:nvPr/>
        </p:nvSpPr>
        <p:spPr>
          <a:xfrm>
            <a:off x="5216239" y="4307284"/>
            <a:ext cx="3640740" cy="646331"/>
          </a:xfrm>
          <a:prstGeom prst="rect">
            <a:avLst/>
          </a:prstGeom>
          <a:noFill/>
        </p:spPr>
        <p:txBody>
          <a:bodyPr wrap="none">
            <a:spAutoFit/>
          </a:bodyPr>
          <a:lstStyle/>
          <a:p>
            <a:pPr algn="ctr">
              <a:buFont typeface="Arial" panose="020B0604020202020204" pitchFamily="34" charset="0"/>
              <a:buNone/>
              <a:defRPr/>
            </a:pPr>
            <a:r>
              <a:rPr lang="en-US" altLang="zh-CN" sz="3600" b="1" noProof="1">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2018</a:t>
            </a:r>
            <a:r>
              <a:rPr lang="zh-CN" altLang="en-US" sz="3600" b="1" noProof="1">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a:t>
            </a:r>
            <a:r>
              <a:rPr lang="zh-CN" altLang="en-US" sz="3600" b="1" noProof="1">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四十</a:t>
            </a:r>
            <a:r>
              <a:rPr lang="zh-CN" altLang="en-US" sz="3600" b="1" noProof="1" smtClean="0">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期</a:t>
            </a:r>
            <a:endParaRPr lang="zh-CN" altLang="en-US" sz="3600" b="1" noProof="1">
              <a:ln w="17780" cmpd="sng">
                <a:solidFill>
                  <a:schemeClr val="accent1">
                    <a:tint val="3000"/>
                  </a:schemeClr>
                </a:solidFill>
                <a:prstDash val="solid"/>
                <a:miter lim="800000"/>
              </a:ln>
              <a:solidFill>
                <a:srgbClr val="FFC000"/>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pic>
        <p:nvPicPr>
          <p:cNvPr id="307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6850"/>
            <a:ext cx="1403350"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75"/>
            <a:ext cx="91217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2627784" y="3003798"/>
            <a:ext cx="6408712" cy="879087"/>
          </a:xfrm>
          <a:prstGeom prst="rect">
            <a:avLst/>
          </a:prstGeom>
          <a:noFill/>
          <a:ln>
            <a:noFill/>
          </a:ln>
        </p:spPr>
        <p:txBody>
          <a:bodyPr wrap="square">
            <a:spAutoFit/>
          </a:bodyPr>
          <a:lstStyle/>
          <a:p>
            <a:pPr>
              <a:lnSpc>
                <a:spcPct val="150000"/>
              </a:lnSpc>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宣讲学习促奋进  立足岗位当</a:t>
            </a:r>
            <a:r>
              <a:rPr lang="zh-CN" altLang="en-US"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先锋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03</a:t>
            </a:r>
          </a:p>
          <a:p>
            <a:pPr>
              <a:lnSpc>
                <a:spcPct val="150000"/>
              </a:lnSpc>
              <a:defRPr/>
            </a:pPr>
            <a:r>
              <a:rPr lang="zh-CN" altLang="en-US"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latin typeface="华文中宋" panose="02010600040101010101" pitchFamily="2" charset="-122"/>
                <a:ea typeface="华文中宋" panose="02010600040101010101" pitchFamily="2" charset="-122"/>
              </a:rPr>
              <a:t>喜报！锦州阳光能源荣登“国家级绿色工厂”榜单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08</a:t>
            </a:r>
            <a:endPar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123" name="矩形 2"/>
          <p:cNvSpPr>
            <a:spLocks noChangeArrowheads="1"/>
          </p:cNvSpPr>
          <p:nvPr/>
        </p:nvSpPr>
        <p:spPr bwMode="auto">
          <a:xfrm>
            <a:off x="356146" y="1131590"/>
            <a:ext cx="8667750"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90000"/>
              </a:lnSpc>
            </a:pPr>
            <a:r>
              <a:rPr lang="en-US" altLang="zh-CN" sz="1600" b="1" dirty="0">
                <a:latin typeface="仿宋_GB2312" panose="02010609030101010101" pitchFamily="49" charset="-122"/>
                <a:ea typeface="仿宋_GB2312" panose="02010609030101010101" pitchFamily="49" charset="-122"/>
              </a:rPr>
              <a:t>    </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4" name="矩形 3"/>
          <p:cNvSpPr/>
          <p:nvPr/>
        </p:nvSpPr>
        <p:spPr>
          <a:xfrm>
            <a:off x="2171080" y="60772"/>
            <a:ext cx="5037881" cy="692485"/>
          </a:xfrm>
          <a:prstGeom prst="rect">
            <a:avLst/>
          </a:prstGeom>
        </p:spPr>
        <p:txBody>
          <a:bodyPr wrap="square" lIns="91428" tIns="45714" rIns="91428" bIns="45714">
            <a:spAutoFit/>
          </a:bodyPr>
          <a:lstStyle/>
          <a:p>
            <a:pPr algn="ctr" fontAlgn="auto">
              <a:lnSpc>
                <a:spcPct val="150000"/>
              </a:lnSpc>
              <a:defRPr/>
            </a:pPr>
            <a:r>
              <a:rPr lang="zh-CN" altLang="en-US" sz="2600" b="1" cap="all" noProof="1">
                <a:solidFill>
                  <a:srgbClr val="8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宣讲学习促</a:t>
            </a:r>
            <a:r>
              <a:rPr lang="zh-CN" altLang="en-US" sz="2600" b="1" cap="all" noProof="1" smtClean="0">
                <a:solidFill>
                  <a:srgbClr val="8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奋进  立足</a:t>
            </a:r>
            <a:r>
              <a:rPr lang="zh-CN" altLang="en-US" sz="2600" b="1" cap="all" noProof="1">
                <a:solidFill>
                  <a:srgbClr val="8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岗位当先锋</a:t>
            </a:r>
            <a:endParaRPr lang="en-US" altLang="zh-CN" sz="2600" b="1" cap="all" noProof="1" smtClean="0">
              <a:solidFill>
                <a:srgbClr val="00B05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3" name="TextBox 2"/>
          <p:cNvSpPr txBox="1"/>
          <p:nvPr/>
        </p:nvSpPr>
        <p:spPr>
          <a:xfrm>
            <a:off x="539552" y="606242"/>
            <a:ext cx="8136904" cy="4524315"/>
          </a:xfrm>
          <a:prstGeom prst="rect">
            <a:avLst/>
          </a:prstGeom>
          <a:noFill/>
        </p:spPr>
        <p:txBody>
          <a:bodyPr wrap="square" rtlCol="0">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为</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进一步学</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习</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习近平总书记重要讲话</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精神，</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大力弘扬新时代辽宁精神和劳模精神，营造团结奋进的浓厚氛围</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将</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其贯彻到经营管理及生产工作</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中</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11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月</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7</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日上午，</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省总工会学习宣传习近平总书记重要讲话、贯彻落实中国工会十七大精神宣讲</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团来到我司开展</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宣讲活动</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百余</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名</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员工</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在</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办公楼</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317</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会议室共同</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学习</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聆听宣讲</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活动</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中，省总工会宣教部长邹群传达了中国工会十七大精神，市总工会常务副主席吴玉林致辞。</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随后省</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总工会宣讲团成员雷洋与大家分享了大国工匠、中国航发沈阳黎明航空发动机有限责任公司首席技师洪家光的励志故事</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。锦州</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石化公司加氢裂化车间班长、高级技师、全国劳动模范高颖明，辽宁华兴机电有限公司数控编程员、高级技师、全国五一劳动奖章获得者蒋楠分别讲述了在平凡的岗位上发生在自己身上的不平凡的</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故事。</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147" name="矩形 2"/>
          <p:cNvSpPr>
            <a:spLocks noChangeArrowheads="1"/>
          </p:cNvSpPr>
          <p:nvPr/>
        </p:nvSpPr>
        <p:spPr bwMode="auto">
          <a:xfrm>
            <a:off x="336550" y="488950"/>
            <a:ext cx="8667750" cy="49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2" name="矩形 1"/>
          <p:cNvSpPr/>
          <p:nvPr/>
        </p:nvSpPr>
        <p:spPr>
          <a:xfrm>
            <a:off x="481571" y="339502"/>
            <a:ext cx="8195890" cy="3046988"/>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这些最基层的职工和产业工人，用有理想、守信念、懂技术、会创新、敢担当、讲奉献的实际行动，诠释了最生动的劳模精神和新时代辽宁精神。</a:t>
            </a:r>
          </a:p>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与会</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员工</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纷纷表示</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工会</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十七大精神</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鼓舞人心，</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劳模事迹</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催人奋进，</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作为阳光</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人</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一定要深入学习</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好</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，把</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学习贯彻工会十七大精神作为推动工作的重要机遇和强大动力</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，立足</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新起点，谋划新思路</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，把</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工会十七大精神贯彻</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到各项</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工作中去</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，发挥</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先锋</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作用</a:t>
            </a:r>
            <a:r>
              <a:rPr lang="zh-CN"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为推动公司创新发展做出新的贡献。</a:t>
            </a:r>
            <a:endPar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矩形 5"/>
          <p:cNvSpPr/>
          <p:nvPr/>
        </p:nvSpPr>
        <p:spPr>
          <a:xfrm>
            <a:off x="2684302" y="4464624"/>
            <a:ext cx="3775393" cy="400110"/>
          </a:xfrm>
          <a:prstGeom prst="rect">
            <a:avLst/>
          </a:prstGeom>
        </p:spPr>
        <p:txBody>
          <a:bodyPr wrap="none">
            <a:spAutoFit/>
          </a:bodyPr>
          <a:lstStyle/>
          <a:p>
            <a:pPr>
              <a:defRPr/>
            </a:pPr>
            <a:r>
              <a:rPr lang="zh-CN" altLang="en-US" sz="2000" b="1"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行楷" panose="02010800040101010101" pitchFamily="2" charset="-122"/>
                <a:ea typeface="华文行楷" panose="02010800040101010101" pitchFamily="2" charset="-122"/>
              </a:rPr>
              <a:t>市总工会常务副主席吴玉林致辞</a:t>
            </a: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3587" y="699542"/>
            <a:ext cx="5076825" cy="33909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133" y="1251603"/>
            <a:ext cx="2808312" cy="1872208"/>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27445" y="1251603"/>
            <a:ext cx="2812707" cy="1872208"/>
          </a:xfrm>
          <a:prstGeom prst="rect">
            <a:avLst/>
          </a:prstGeom>
        </p:spPr>
      </p:pic>
      <p:pic>
        <p:nvPicPr>
          <p:cNvPr id="4" name="图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40152" y="1251604"/>
            <a:ext cx="2814037" cy="1876024"/>
          </a:xfrm>
          <a:prstGeom prst="rect">
            <a:avLst/>
          </a:prstGeom>
        </p:spPr>
      </p:pic>
      <p:sp>
        <p:nvSpPr>
          <p:cNvPr id="5" name="矩形 4"/>
          <p:cNvSpPr/>
          <p:nvPr/>
        </p:nvSpPr>
        <p:spPr>
          <a:xfrm>
            <a:off x="3287303" y="4010620"/>
            <a:ext cx="2492990" cy="400110"/>
          </a:xfrm>
          <a:prstGeom prst="rect">
            <a:avLst/>
          </a:prstGeom>
        </p:spPr>
        <p:txBody>
          <a:bodyPr wrap="none">
            <a:spAutoFit/>
          </a:bodyPr>
          <a:lstStyle/>
          <a:p>
            <a:pPr>
              <a:defRPr/>
            </a:pPr>
            <a:r>
              <a:rPr lang="zh-CN" altLang="en-US" sz="2000" b="1"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行楷" panose="02010800040101010101" pitchFamily="2" charset="-122"/>
                <a:ea typeface="华文行楷" panose="02010800040101010101" pitchFamily="2" charset="-122"/>
              </a:rPr>
              <a:t>宣讲</a:t>
            </a:r>
            <a:r>
              <a:rPr lang="zh-CN" altLang="en-US" sz="2000" b="1" noProof="1"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行楷" panose="02010800040101010101" pitchFamily="2" charset="-122"/>
                <a:ea typeface="华文行楷" panose="02010800040101010101" pitchFamily="2" charset="-122"/>
              </a:rPr>
              <a:t>团成员宣讲现场</a:t>
            </a:r>
            <a:endParaRPr lang="zh-CN" altLang="en-US" sz="2000" b="1"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行楷" panose="02010800040101010101" pitchFamily="2" charset="-122"/>
              <a:ea typeface="华文行楷" panose="02010800040101010101" pitchFamily="2" charset="-122"/>
            </a:endParaRPr>
          </a:p>
        </p:txBody>
      </p:sp>
    </p:spTree>
    <p:extLst>
      <p:ext uri="{BB962C8B-B14F-4D97-AF65-F5344CB8AC3E}">
        <p14:creationId xmlns:p14="http://schemas.microsoft.com/office/powerpoint/2010/main" val="38812132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7704" y="627535"/>
            <a:ext cx="5184576" cy="3454224"/>
          </a:xfrm>
          <a:prstGeom prst="rect">
            <a:avLst/>
          </a:prstGeom>
        </p:spPr>
      </p:pic>
      <p:sp>
        <p:nvSpPr>
          <p:cNvPr id="3" name="矩形 2"/>
          <p:cNvSpPr/>
          <p:nvPr/>
        </p:nvSpPr>
        <p:spPr>
          <a:xfrm>
            <a:off x="3945994" y="4371950"/>
            <a:ext cx="1210588" cy="400110"/>
          </a:xfrm>
          <a:prstGeom prst="rect">
            <a:avLst/>
          </a:prstGeom>
        </p:spPr>
        <p:txBody>
          <a:bodyPr wrap="none">
            <a:spAutoFit/>
          </a:bodyPr>
          <a:lstStyle/>
          <a:p>
            <a:pPr>
              <a:defRPr/>
            </a:pPr>
            <a:r>
              <a:rPr lang="zh-CN" altLang="en-US" sz="2000" b="1"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华文行楷" panose="02010800040101010101" pitchFamily="2" charset="-122"/>
                <a:ea typeface="华文行楷" panose="02010800040101010101" pitchFamily="2" charset="-122"/>
              </a:rPr>
              <a:t>宣讲现场</a:t>
            </a:r>
          </a:p>
        </p:txBody>
      </p:sp>
    </p:spTree>
    <p:extLst>
      <p:ext uri="{BB962C8B-B14F-4D97-AF65-F5344CB8AC3E}">
        <p14:creationId xmlns:p14="http://schemas.microsoft.com/office/powerpoint/2010/main" val="874780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02"/>
            <a:ext cx="9144000" cy="5149602"/>
          </a:xfrm>
          <a:prstGeom prst="rect">
            <a:avLst/>
          </a:prstGeom>
        </p:spPr>
      </p:pic>
      <p:sp>
        <p:nvSpPr>
          <p:cNvPr id="5123" name="矩形 2"/>
          <p:cNvSpPr>
            <a:spLocks noChangeArrowheads="1"/>
          </p:cNvSpPr>
          <p:nvPr/>
        </p:nvSpPr>
        <p:spPr bwMode="auto">
          <a:xfrm>
            <a:off x="356146" y="1131590"/>
            <a:ext cx="8667750"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90000"/>
              </a:lnSpc>
            </a:pPr>
            <a:r>
              <a:rPr lang="en-US" altLang="zh-CN" sz="1600" b="1" dirty="0">
                <a:latin typeface="仿宋_GB2312" panose="02010609030101010101" pitchFamily="49" charset="-122"/>
                <a:ea typeface="仿宋_GB2312" panose="02010609030101010101" pitchFamily="49" charset="-122"/>
              </a:rPr>
              <a:t>    </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4" name="矩形 3"/>
          <p:cNvSpPr/>
          <p:nvPr/>
        </p:nvSpPr>
        <p:spPr>
          <a:xfrm>
            <a:off x="827584" y="159174"/>
            <a:ext cx="7488832" cy="642471"/>
          </a:xfrm>
          <a:prstGeom prst="rect">
            <a:avLst/>
          </a:prstGeom>
        </p:spPr>
        <p:txBody>
          <a:bodyPr wrap="square" lIns="91428" tIns="45714" rIns="91428" bIns="45714">
            <a:spAutoFit/>
          </a:bodyPr>
          <a:lstStyle/>
          <a:p>
            <a:pPr algn="ctr" fontAlgn="auto">
              <a:lnSpc>
                <a:spcPct val="150000"/>
              </a:lnSpc>
              <a:defRPr/>
            </a:pPr>
            <a:r>
              <a:rPr lang="zh-CN" altLang="en-US" sz="2600" b="1" cap="all" noProof="1" smtClean="0">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喜报</a:t>
            </a:r>
            <a:r>
              <a:rPr lang="zh-CN" altLang="en-US" sz="2600" b="1" cap="all" noProof="1">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a:t>
            </a:r>
            <a:r>
              <a:rPr lang="zh-CN" altLang="en-US" sz="2600" b="1" cap="all" noProof="1" smtClean="0">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锦州阳光能源荣登“国家级绿色工厂”榜单</a:t>
            </a:r>
            <a:endParaRPr lang="en-US" altLang="zh-CN" sz="2600" b="1" cap="all" noProof="1" smtClean="0">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3" name="TextBox 2"/>
          <p:cNvSpPr txBox="1"/>
          <p:nvPr/>
        </p:nvSpPr>
        <p:spPr>
          <a:xfrm>
            <a:off x="539552" y="606242"/>
            <a:ext cx="8136904" cy="496290"/>
          </a:xfrm>
          <a:prstGeom prst="rect">
            <a:avLst/>
          </a:prstGeom>
          <a:noFill/>
        </p:spPr>
        <p:txBody>
          <a:bodyPr wrap="square" rtlCol="0">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
        <p:nvSpPr>
          <p:cNvPr id="2" name="矩形 1"/>
          <p:cNvSpPr/>
          <p:nvPr/>
        </p:nvSpPr>
        <p:spPr>
          <a:xfrm>
            <a:off x="863588" y="885274"/>
            <a:ext cx="7488832" cy="4031873"/>
          </a:xfrm>
          <a:prstGeom prst="rect">
            <a:avLst/>
          </a:prstGeom>
        </p:spPr>
        <p:txBody>
          <a:bodyPr wrap="square">
            <a:spAutoFit/>
          </a:bodyPr>
          <a:lstStyle/>
          <a:p>
            <a:pPr>
              <a:lnSpc>
                <a:spcPct val="200000"/>
              </a:lnSpc>
            </a:pP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近日</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，国家第三批绿色制造名单正式公布</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。锦州</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阳光能源有限公司作为第三批“国家级绿色工厂”荣登工信部榜单，全国共</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391</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家，辽宁省仅</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6</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家。我市</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家企业获此殊荣，标志着我市工业绿色循环发展，加快构建绿色制造体系工作迈上新台阶</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据悉</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，为贯彻落实</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工业绿色发展规划（</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2016-2020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和</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绿色制造工程实施指南（</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2016-2020</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年）</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，持续打造绿色制造先进典型，引领相关领域工业绿色转型，加快推动绿色制造体系建设，按照</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工业和信息化部办公厅关于</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开展绿</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色制造体系建设的通知</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（工信厅节函</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〔2016〕586</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号，以下简称</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通知</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和</a:t>
            </a:r>
            <a:endParaRPr lang="en-US" altLang="zh-CN" sz="1600" b="1" dirty="0" smtClean="0">
              <a:solidFill>
                <a:schemeClr val="accent2"/>
              </a:solidFill>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extLst>
      <p:ext uri="{BB962C8B-B14F-4D97-AF65-F5344CB8AC3E}">
        <p14:creationId xmlns:p14="http://schemas.microsoft.com/office/powerpoint/2010/main" val="20322370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02"/>
            <a:ext cx="9144000" cy="5149602"/>
          </a:xfrm>
          <a:prstGeom prst="rect">
            <a:avLst/>
          </a:prstGeom>
        </p:spPr>
      </p:pic>
      <p:sp>
        <p:nvSpPr>
          <p:cNvPr id="2" name="矩形 1"/>
          <p:cNvSpPr/>
          <p:nvPr/>
        </p:nvSpPr>
        <p:spPr>
          <a:xfrm>
            <a:off x="683568" y="448091"/>
            <a:ext cx="7776864" cy="4031873"/>
          </a:xfrm>
          <a:prstGeom prst="rect">
            <a:avLst/>
          </a:prstGeom>
        </p:spPr>
        <p:txBody>
          <a:bodyPr wrap="square">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工业和信息化部办公厅关于推荐第三批绿色制造名单的通知</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（工信厅节函</a:t>
            </a:r>
            <a:r>
              <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〔2018〕257</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号）要求，工业和信息化部组织开展了第三批绿色制造名单推荐工作。经申报单位自评价、第三方评价机构评价、省级工业和信息化主管部门评估确认及专家论证、公示等环节，确定了第三批绿色制造名单</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我司作为绿色能源制造企业，</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深刻认识到全面</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提升企业</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绿色制造水平</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的重要性，</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加强政策宣传解读，</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努力营造</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绿色循环发展良好</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氛围，积极构建</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高效、清洁、低碳、循环的绿色制造</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体系。我司将</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以此为契机</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，继续聚焦</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绿色制造</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创新，实现公司绿色</a:t>
            </a:r>
            <a:r>
              <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制造的持续优化</a:t>
            </a:r>
            <a:r>
              <a:rPr lang="zh-CN" altLang="en-US"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发展。</a:t>
            </a:r>
            <a:endParaRPr lang="zh-CN" altLang="en-US"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spTree>
    <p:extLst>
      <p:ext uri="{BB962C8B-B14F-4D97-AF65-F5344CB8AC3E}">
        <p14:creationId xmlns:p14="http://schemas.microsoft.com/office/powerpoint/2010/main" val="23139579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102"/>
            <a:ext cx="9144000" cy="5149602"/>
          </a:xfrm>
          <a:prstGeom prst="rect">
            <a:avLst/>
          </a:prstGeom>
        </p:spPr>
      </p:pic>
      <p:sp>
        <p:nvSpPr>
          <p:cNvPr id="6147" name="矩形 2"/>
          <p:cNvSpPr>
            <a:spLocks noChangeArrowheads="1"/>
          </p:cNvSpPr>
          <p:nvPr/>
        </p:nvSpPr>
        <p:spPr bwMode="auto">
          <a:xfrm>
            <a:off x="336550" y="488950"/>
            <a:ext cx="8667750" cy="496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rPr>
              <a:t>    </a:t>
            </a:r>
            <a:endParaRPr lang="en-US" altLang="zh-CN" sz="1600" b="1" dirty="0">
              <a:effectLst>
                <a:outerShdw blurRad="38100" dist="38100" dir="2700000" algn="tl">
                  <a:srgbClr val="000000">
                    <a:alpha val="43137"/>
                  </a:srgbClr>
                </a:outerShdw>
              </a:effectLst>
              <a:latin typeface="仿宋_GB2312" panose="02010609030101010101" pitchFamily="49" charset="-122"/>
              <a:ea typeface="仿宋_GB2312" panose="02010609030101010101" pitchFamily="49" charset="-122"/>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477" y="1019765"/>
            <a:ext cx="4441045" cy="3472650"/>
          </a:xfrm>
          <a:prstGeom prst="rect">
            <a:avLst/>
          </a:prstGeom>
        </p:spPr>
      </p:pic>
    </p:spTree>
    <p:extLst>
      <p:ext uri="{BB962C8B-B14F-4D97-AF65-F5344CB8AC3E}">
        <p14:creationId xmlns:p14="http://schemas.microsoft.com/office/powerpoint/2010/main" val="6627835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2" descr="微信图片_201801181425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63" y="-15875"/>
            <a:ext cx="9178926" cy="5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2"/>
          <p:cNvSpPr>
            <a:spLocks noChangeArrowheads="1"/>
          </p:cNvSpPr>
          <p:nvPr/>
        </p:nvSpPr>
        <p:spPr bwMode="auto">
          <a:xfrm>
            <a:off x="107950" y="4300538"/>
            <a:ext cx="2316636"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p>
            <a:pPr>
              <a:buFont typeface="Arial" panose="020B0604020202020204" pitchFamily="34" charset="0"/>
              <a:buNone/>
              <a:defRPr/>
            </a:pPr>
            <a:r>
              <a:rPr lang="en-US" altLang="zh-CN" sz="3200" b="1" noProof="1" smtClean="0">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2018-11-9</a:t>
            </a:r>
            <a:endParaRPr lang="en-US" altLang="zh-CN" sz="3200" b="1" noProof="1">
              <a:solidFill>
                <a:schemeClr val="accent5">
                  <a:lumMod val="60000"/>
                  <a:lumOff val="40000"/>
                </a:schemeClr>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电子报第三十九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电子报第三十九期</Template>
  <TotalTime>85</TotalTime>
  <Words>652</Words>
  <Application>Microsoft Office PowerPoint</Application>
  <PresentationFormat>全屏显示(16:9)</PresentationFormat>
  <Paragraphs>23</Paragraphs>
  <Slides>11</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11</vt:i4>
      </vt:variant>
    </vt:vector>
  </HeadingPairs>
  <TitlesOfParts>
    <vt:vector size="19" baseType="lpstr">
      <vt:lpstr>Arial</vt:lpstr>
      <vt:lpstr>宋体</vt:lpstr>
      <vt:lpstr>微软雅黑</vt:lpstr>
      <vt:lpstr>华文行楷</vt:lpstr>
      <vt:lpstr>华文中宋</vt:lpstr>
      <vt:lpstr>仿宋_GB2312</vt:lpstr>
      <vt:lpstr>Calibri</vt:lpstr>
      <vt:lpstr>电子报第三十九期</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sunnyenergy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ydq002</dc:creator>
  <cp:lastModifiedBy>ydq002</cp:lastModifiedBy>
  <cp:revision>19</cp:revision>
  <dcterms:created xsi:type="dcterms:W3CDTF">2018-11-08T06:57:25Z</dcterms:created>
  <dcterms:modified xsi:type="dcterms:W3CDTF">2018-11-09T05:15:15Z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2052-10.1.0.7521</vt:lpwstr>
  </property>
</Properties>
</file>