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9"/>
  </p:notesMasterIdLst>
  <p:sldIdLst>
    <p:sldId id="289" r:id="rId2"/>
    <p:sldId id="290" r:id="rId3"/>
    <p:sldId id="292" r:id="rId4"/>
    <p:sldId id="293" r:id="rId5"/>
    <p:sldId id="295" r:id="rId6"/>
    <p:sldId id="296" r:id="rId7"/>
    <p:sldId id="291" r:id="rId8"/>
  </p:sldIdLst>
  <p:sldSz cx="9144000" cy="5143500" type="screen16x9"/>
  <p:notesSz cx="6834188" cy="9979025"/>
  <p:embeddedFontLst>
    <p:embeddedFont>
      <p:font typeface="微软雅黑" panose="020B0503020204020204" pitchFamily="34" charset="-122"/>
      <p:regular r:id="rId10"/>
      <p:bold r:id="rId11"/>
    </p:embeddedFont>
    <p:embeddedFont>
      <p:font typeface="华文中宋" panose="02010600040101010101" pitchFamily="2" charset="-122"/>
      <p:regular r:id="rId12"/>
    </p:embeddedFont>
    <p:embeddedFont>
      <p:font typeface="华文行楷" panose="02010800040101010101" pitchFamily="2" charset="-122"/>
      <p:regular r:id="rId13"/>
    </p:embeddedFont>
    <p:embeddedFont>
      <p:font typeface="仿宋_GB2312" panose="02010609030101010101" pitchFamily="49" charset="-122"/>
      <p:regular r:id="rId14"/>
    </p:embeddedFont>
    <p:embeddedFont>
      <p:font typeface="Calibri" panose="020F0502020204030204" pitchFamily="34" charset="0"/>
      <p:regular r:id="rId15"/>
      <p:bold r:id="rId16"/>
      <p:italic r:id="rId17"/>
      <p:boldItalic r:id="rId18"/>
    </p:embeddedFont>
  </p:embeddedFontLst>
  <p:defaultTex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autoAdjust="0"/>
    <p:restoredTop sz="94556" autoAdjust="0"/>
  </p:normalViewPr>
  <p:slideViewPr>
    <p:cSldViewPr>
      <p:cViewPr>
        <p:scale>
          <a:sx n="75" d="100"/>
          <a:sy n="75" d="100"/>
        </p:scale>
        <p:origin x="-936" y="-348"/>
      </p:cViewPr>
      <p:guideLst>
        <p:guide orient="horz" pos="1620"/>
        <p:guide pos="2904"/>
      </p:guideLst>
    </p:cSldViewPr>
  </p:slideViewPr>
  <p:notesTextViewPr>
    <p:cViewPr>
      <p:scale>
        <a:sx n="1" d="1"/>
        <a:sy n="1" d="1"/>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defRPr sz="1200" noProof="1">
                <a:latin typeface="+mn-lt"/>
                <a:ea typeface="+mn-ea"/>
              </a:defRPr>
            </a:lvl1pPr>
          </a:lstStyle>
          <a:p>
            <a:fld id="{05ADF3A0-C8F9-4D3C-AC9D-EA2A4AE5931B}" type="datetimeFigureOut">
              <a:rPr lang="zh-CN" altLang="en-US"/>
              <a:pPr/>
              <a:t>2019-3-5</a:t>
            </a:fld>
            <a:endParaRPr lang="zh-CN" altLang="en-US"/>
          </a:p>
        </p:txBody>
      </p:sp>
      <p:sp>
        <p:nvSpPr>
          <p:cNvPr id="3076"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1699F07-4D76-4996-A309-8624FBAF2CB3}" type="slidenum">
              <a:rPr lang="zh-CN" altLang="en-US"/>
              <a:pPr/>
              <a:t>‹#›</a:t>
            </a:fld>
            <a:endParaRPr lang="zh-CN" altLang="en-US"/>
          </a:p>
        </p:txBody>
      </p:sp>
    </p:spTree>
    <p:extLst>
      <p:ext uri="{BB962C8B-B14F-4D97-AF65-F5344CB8AC3E}">
        <p14:creationId xmlns:p14="http://schemas.microsoft.com/office/powerpoint/2010/main" val="1337568946"/>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20864EE-AE1D-40F5-822F-6410E8C8157D}" type="slidenum">
              <a:rPr lang="zh-CN" altLang="en-US"/>
              <a:pPr/>
              <a:t>‹#›</a:t>
            </a:fld>
            <a:endParaRPr lang="zh-CN" altLang="en-US"/>
          </a:p>
        </p:txBody>
      </p:sp>
    </p:spTree>
    <p:extLst>
      <p:ext uri="{BB962C8B-B14F-4D97-AF65-F5344CB8AC3E}">
        <p14:creationId xmlns:p14="http://schemas.microsoft.com/office/powerpoint/2010/main" val="3350889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C12986A9-F41B-46E0-9623-EE10FF8FA093}" type="slidenum">
              <a:rPr lang="zh-CN" altLang="en-US"/>
              <a:pPr/>
              <a:t>‹#›</a:t>
            </a:fld>
            <a:endParaRPr lang="zh-CN" altLang="en-US"/>
          </a:p>
        </p:txBody>
      </p:sp>
    </p:spTree>
    <p:extLst>
      <p:ext uri="{BB962C8B-B14F-4D97-AF65-F5344CB8AC3E}">
        <p14:creationId xmlns:p14="http://schemas.microsoft.com/office/powerpoint/2010/main" val="252726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1EF2AE9E-AE48-4211-9AA1-FD826B123663}" type="slidenum">
              <a:rPr lang="zh-CN" altLang="en-US"/>
              <a:pPr/>
              <a:t>‹#›</a:t>
            </a:fld>
            <a:endParaRPr lang="zh-CN" altLang="en-US"/>
          </a:p>
        </p:txBody>
      </p:sp>
    </p:spTree>
    <p:extLst>
      <p:ext uri="{BB962C8B-B14F-4D97-AF65-F5344CB8AC3E}">
        <p14:creationId xmlns:p14="http://schemas.microsoft.com/office/powerpoint/2010/main" val="3002157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0E96250B-15E4-4373-A37B-3017B573D0B0}" type="slidenum">
              <a:rPr lang="zh-CN" altLang="en-US"/>
              <a:pPr/>
              <a:t>‹#›</a:t>
            </a:fld>
            <a:endParaRPr lang="zh-CN" altLang="en-US"/>
          </a:p>
        </p:txBody>
      </p:sp>
    </p:spTree>
    <p:extLst>
      <p:ext uri="{BB962C8B-B14F-4D97-AF65-F5344CB8AC3E}">
        <p14:creationId xmlns:p14="http://schemas.microsoft.com/office/powerpoint/2010/main" val="2456717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8" name="页脚占位符 4"/>
          <p:cNvSpPr>
            <a:spLocks noGrp="1"/>
          </p:cNvSpPr>
          <p:nvPr>
            <p:ph type="ftr" sz="quarter" idx="11"/>
          </p:nvPr>
        </p:nvSpPr>
        <p:spPr/>
        <p:txBody>
          <a:bodyPr/>
          <a:lstStyle>
            <a:lvl1pPr>
              <a:defRPr/>
            </a:lvl1pPr>
          </a:lstStyle>
          <a:p>
            <a:endParaRPr lang="zh-CN" altLang="en-US"/>
          </a:p>
        </p:txBody>
      </p:sp>
      <p:sp>
        <p:nvSpPr>
          <p:cNvPr id="9" name="灯片编号占位符 5"/>
          <p:cNvSpPr>
            <a:spLocks noGrp="1"/>
          </p:cNvSpPr>
          <p:nvPr>
            <p:ph type="sldNum" sz="quarter" idx="12"/>
          </p:nvPr>
        </p:nvSpPr>
        <p:spPr/>
        <p:txBody>
          <a:bodyPr/>
          <a:lstStyle>
            <a:lvl1pPr>
              <a:defRPr/>
            </a:lvl1pPr>
          </a:lstStyle>
          <a:p>
            <a:fld id="{8131B780-D7A3-4EEA-BAC2-5DDEE112EED3}" type="slidenum">
              <a:rPr lang="zh-CN" altLang="en-US"/>
              <a:pPr/>
              <a:t>‹#›</a:t>
            </a:fld>
            <a:endParaRPr lang="zh-CN" altLang="en-US"/>
          </a:p>
        </p:txBody>
      </p:sp>
    </p:spTree>
    <p:extLst>
      <p:ext uri="{BB962C8B-B14F-4D97-AF65-F5344CB8AC3E}">
        <p14:creationId xmlns:p14="http://schemas.microsoft.com/office/powerpoint/2010/main" val="1148619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4" name="页脚占位符 4"/>
          <p:cNvSpPr>
            <a:spLocks noGrp="1"/>
          </p:cNvSpPr>
          <p:nvPr>
            <p:ph type="ftr" sz="quarter" idx="11"/>
          </p:nvPr>
        </p:nvSpPr>
        <p:spPr/>
        <p:txBody>
          <a:bodyPr/>
          <a:lstStyle>
            <a:lvl1pPr>
              <a:defRPr/>
            </a:lvl1pPr>
          </a:lstStyle>
          <a:p>
            <a:endParaRPr lang="zh-CN" altLang="en-US"/>
          </a:p>
        </p:txBody>
      </p:sp>
      <p:sp>
        <p:nvSpPr>
          <p:cNvPr id="5" name="灯片编号占位符 5"/>
          <p:cNvSpPr>
            <a:spLocks noGrp="1"/>
          </p:cNvSpPr>
          <p:nvPr>
            <p:ph type="sldNum" sz="quarter" idx="12"/>
          </p:nvPr>
        </p:nvSpPr>
        <p:spPr/>
        <p:txBody>
          <a:bodyPr/>
          <a:lstStyle>
            <a:lvl1pPr>
              <a:defRPr/>
            </a:lvl1pPr>
          </a:lstStyle>
          <a:p>
            <a:fld id="{57FBE8F0-5DF7-434E-B64B-934C79DA59E6}" type="slidenum">
              <a:rPr lang="zh-CN" altLang="en-US"/>
              <a:pPr/>
              <a:t>‹#›</a:t>
            </a:fld>
            <a:endParaRPr lang="zh-CN" altLang="en-US"/>
          </a:p>
        </p:txBody>
      </p:sp>
    </p:spTree>
    <p:extLst>
      <p:ext uri="{BB962C8B-B14F-4D97-AF65-F5344CB8AC3E}">
        <p14:creationId xmlns:p14="http://schemas.microsoft.com/office/powerpoint/2010/main" val="1458118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3" name="页脚占位符 4"/>
          <p:cNvSpPr>
            <a:spLocks noGrp="1"/>
          </p:cNvSpPr>
          <p:nvPr>
            <p:ph type="ftr" sz="quarter" idx="11"/>
          </p:nvPr>
        </p:nvSpPr>
        <p:spPr/>
        <p:txBody>
          <a:bodyPr/>
          <a:lstStyle>
            <a:lvl1pPr>
              <a:defRPr/>
            </a:lvl1pPr>
          </a:lstStyle>
          <a:p>
            <a:endParaRPr lang="zh-CN" altLang="en-US"/>
          </a:p>
        </p:txBody>
      </p:sp>
      <p:sp>
        <p:nvSpPr>
          <p:cNvPr id="4" name="灯片编号占位符 5"/>
          <p:cNvSpPr>
            <a:spLocks noGrp="1"/>
          </p:cNvSpPr>
          <p:nvPr>
            <p:ph type="sldNum" sz="quarter" idx="12"/>
          </p:nvPr>
        </p:nvSpPr>
        <p:spPr/>
        <p:txBody>
          <a:bodyPr/>
          <a:lstStyle>
            <a:lvl1pPr>
              <a:defRPr/>
            </a:lvl1pPr>
          </a:lstStyle>
          <a:p>
            <a:fld id="{A3773885-020C-45A7-BFB4-8D24CEA91F56}" type="slidenum">
              <a:rPr lang="zh-CN" altLang="en-US"/>
              <a:pPr/>
              <a:t>‹#›</a:t>
            </a:fld>
            <a:endParaRPr lang="zh-CN" altLang="en-US"/>
          </a:p>
        </p:txBody>
      </p:sp>
    </p:spTree>
    <p:extLst>
      <p:ext uri="{BB962C8B-B14F-4D97-AF65-F5344CB8AC3E}">
        <p14:creationId xmlns:p14="http://schemas.microsoft.com/office/powerpoint/2010/main" val="363576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E156F8C0-EB36-4ED5-B228-A666FB49F4E4}" type="slidenum">
              <a:rPr lang="zh-CN" altLang="en-US"/>
              <a:pPr/>
              <a:t>‹#›</a:t>
            </a:fld>
            <a:endParaRPr lang="zh-CN" altLang="en-US"/>
          </a:p>
        </p:txBody>
      </p:sp>
    </p:spTree>
    <p:extLst>
      <p:ext uri="{BB962C8B-B14F-4D97-AF65-F5344CB8AC3E}">
        <p14:creationId xmlns:p14="http://schemas.microsoft.com/office/powerpoint/2010/main" val="1722301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97199E3E-BF27-4CDA-BB59-F80F53D7F8BC}" type="slidenum">
              <a:rPr lang="zh-CN" altLang="en-US"/>
              <a:pPr/>
              <a:t>‹#›</a:t>
            </a:fld>
            <a:endParaRPr lang="zh-CN" altLang="en-US"/>
          </a:p>
        </p:txBody>
      </p:sp>
    </p:spTree>
    <p:extLst>
      <p:ext uri="{BB962C8B-B14F-4D97-AF65-F5344CB8AC3E}">
        <p14:creationId xmlns:p14="http://schemas.microsoft.com/office/powerpoint/2010/main" val="1293864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2015988-2A6F-4F8E-A3F2-74C5D3009277}" type="slidenum">
              <a:rPr lang="zh-CN" altLang="en-US"/>
              <a:pPr/>
              <a:t>‹#›</a:t>
            </a:fld>
            <a:endParaRPr lang="zh-CN" altLang="en-US"/>
          </a:p>
        </p:txBody>
      </p:sp>
    </p:spTree>
    <p:extLst>
      <p:ext uri="{BB962C8B-B14F-4D97-AF65-F5344CB8AC3E}">
        <p14:creationId xmlns:p14="http://schemas.microsoft.com/office/powerpoint/2010/main" val="1341007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49ECAD10-514B-4F70-A44E-7AFDB2443A61}" type="datetimeFigureOut">
              <a:rPr lang="zh-CN" altLang="en-US"/>
              <a:pPr/>
              <a:t>2019-3-5</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5EAB01C-4454-411B-85A2-AA41FCF7A45C}" type="slidenum">
              <a:rPr lang="zh-CN" altLang="en-US"/>
              <a:pPr/>
              <a:t>‹#›</a:t>
            </a:fld>
            <a:endParaRPr lang="zh-CN" altLang="en-US"/>
          </a:p>
        </p:txBody>
      </p:sp>
    </p:spTree>
    <p:extLst>
      <p:ext uri="{BB962C8B-B14F-4D97-AF65-F5344CB8AC3E}">
        <p14:creationId xmlns:p14="http://schemas.microsoft.com/office/powerpoint/2010/main" val="3152651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7480836"/>
      </p:ext>
    </p:extLst>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defRPr sz="1200" noProof="1">
                <a:solidFill>
                  <a:schemeClr val="tx1">
                    <a:tint val="75000"/>
                  </a:schemeClr>
                </a:solidFill>
                <a:latin typeface="+mn-lt"/>
                <a:ea typeface="+mn-ea"/>
              </a:defRPr>
            </a:lvl1pPr>
          </a:lstStyle>
          <a:p>
            <a:fld id="{49ECAD10-514B-4F70-A44E-7AFDB2443A61}" type="datetimeFigureOut">
              <a:rPr lang="zh-CN" altLang="en-US"/>
              <a:pPr/>
              <a:t>2019-3-5</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defRPr sz="1200">
                <a:solidFill>
                  <a:srgbClr val="898989"/>
                </a:solidFill>
              </a:defRPr>
            </a:lvl1pPr>
          </a:lstStyle>
          <a:p>
            <a:fld id="{6FAE5CB6-C0E5-49A3-A11E-A54B2B831345}"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 id="2147483672"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矩形 3"/>
          <p:cNvSpPr/>
          <p:nvPr/>
        </p:nvSpPr>
        <p:spPr>
          <a:xfrm>
            <a:off x="1355293" y="1059582"/>
            <a:ext cx="6417142" cy="923330"/>
          </a:xfrm>
          <a:prstGeom prst="rect">
            <a:avLst/>
          </a:prstGeom>
        </p:spPr>
        <p:txBody>
          <a:bodyPr wrap="none" lIns="91428" tIns="45714" rIns="91428" bIns="45714">
            <a:spAutoFit/>
          </a:bodyPr>
          <a:lstStyle/>
          <a:p>
            <a:pPr algn="ctr" fontAlgn="auto">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851568" y="4299942"/>
            <a:ext cx="3179075" cy="646331"/>
          </a:xfrm>
          <a:prstGeom prst="rect">
            <a:avLst/>
          </a:prstGeom>
          <a:noFill/>
        </p:spPr>
        <p:txBody>
          <a:bodyPr wrap="none">
            <a:spAutoFit/>
          </a:bodyPr>
          <a:lstStyle/>
          <a:p>
            <a:pPr algn="ctr"/>
            <a:r>
              <a:rPr lang="en-US" altLang="zh-CN" sz="3600" b="1" noProof="1" smtClean="0">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2019</a:t>
            </a:r>
            <a:r>
              <a:rPr lang="zh-CN" altLang="en-US" sz="3600" b="1" noProof="1" smtClean="0">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年第</a:t>
            </a:r>
            <a:r>
              <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七</a:t>
            </a:r>
            <a:r>
              <a:rPr lang="zh-CN" altLang="en-US" sz="3600" b="1" noProof="1" smtClean="0">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期</a:t>
            </a:r>
            <a:endParaRPr lang="zh-CN" altLang="en-US" sz="3600" b="1" noProof="1">
              <a:ln w="17780" cmpd="sng">
                <a:solidFill>
                  <a:schemeClr val="accent1">
                    <a:tint val="3000"/>
                  </a:schemeClr>
                </a:solidFill>
                <a:prstDash val="solid"/>
                <a:miter lim="800000"/>
              </a:ln>
              <a:solidFill>
                <a:schemeClr val="accent2">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410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5076056" y="3124200"/>
            <a:ext cx="3609191" cy="368300"/>
          </a:xfrm>
          <a:prstGeom prst="rect">
            <a:avLst/>
          </a:prstGeom>
          <a:noFill/>
          <a:ln>
            <a:noFill/>
          </a:ln>
        </p:spPr>
        <p:txBody>
          <a:bodyPr>
            <a:spAutoFit/>
          </a:bodyPr>
          <a:lstStyle/>
          <a:p>
            <a:r>
              <a:rPr lang="zh-CN" altLang="en-US" b="1" noProof="1" smtClean="0">
                <a:solidFill>
                  <a:schemeClr val="accent2">
                    <a:lumMod val="75000"/>
                  </a:schemeClr>
                </a:solidFill>
                <a:effectLst>
                  <a:outerShdw blurRad="38100" dist="38100" dir="2700000" algn="tl">
                    <a:srgbClr val="000000">
                      <a:alpha val="43137"/>
                    </a:srgbClr>
                  </a:outerShdw>
                </a:effectLst>
              </a:rPr>
              <a:t>相约</a:t>
            </a:r>
            <a:r>
              <a:rPr lang="zh-CN" altLang="en-US" b="1" noProof="1">
                <a:solidFill>
                  <a:schemeClr val="accent2">
                    <a:lumMod val="75000"/>
                  </a:schemeClr>
                </a:solidFill>
                <a:effectLst>
                  <a:outerShdw blurRad="38100" dist="38100" dir="2700000" algn="tl">
                    <a:srgbClr val="000000">
                      <a:alpha val="43137"/>
                    </a:srgbClr>
                  </a:outerShdw>
                </a:effectLst>
              </a:rPr>
              <a:t>三月</a:t>
            </a:r>
            <a:r>
              <a:rPr lang="zh-CN" altLang="en-US" b="1" noProof="1" smtClean="0">
                <a:solidFill>
                  <a:schemeClr val="accent2">
                    <a:lumMod val="75000"/>
                  </a:schemeClr>
                </a:solidFill>
                <a:effectLst>
                  <a:outerShdw blurRad="38100" dist="38100" dir="2700000" algn="tl">
                    <a:srgbClr val="000000">
                      <a:alpha val="43137"/>
                    </a:srgbClr>
                  </a:outerShdw>
                </a:effectLst>
              </a:rPr>
              <a:t>天  巾帼展风采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4001" cy="5143501"/>
          </a:xfrm>
          <a:prstGeom prst="rect">
            <a:avLst/>
          </a:prstGeom>
        </p:spPr>
      </p:pic>
      <p:sp>
        <p:nvSpPr>
          <p:cNvPr id="6146" name="TextBox 2"/>
          <p:cNvSpPr txBox="1">
            <a:spLocks noChangeArrowheads="1"/>
          </p:cNvSpPr>
          <p:nvPr/>
        </p:nvSpPr>
        <p:spPr bwMode="auto">
          <a:xfrm>
            <a:off x="3000190" y="209774"/>
            <a:ext cx="3419846"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400" b="1" dirty="0" smtClean="0">
                <a:solidFill>
                  <a:srgbClr val="800000"/>
                </a:solidFill>
                <a:latin typeface="华文行楷" pitchFamily="2" charset="-122"/>
                <a:ea typeface="华文行楷" pitchFamily="2" charset="-122"/>
              </a:rPr>
              <a:t>相约</a:t>
            </a:r>
            <a:r>
              <a:rPr lang="zh-CN" altLang="en-US" sz="2400" b="1" dirty="0">
                <a:solidFill>
                  <a:srgbClr val="800000"/>
                </a:solidFill>
                <a:latin typeface="华文行楷" pitchFamily="2" charset="-122"/>
                <a:ea typeface="华文行楷" pitchFamily="2" charset="-122"/>
              </a:rPr>
              <a:t>三月</a:t>
            </a:r>
            <a:r>
              <a:rPr lang="zh-CN" altLang="en-US" sz="2400" b="1" dirty="0" smtClean="0">
                <a:solidFill>
                  <a:srgbClr val="800000"/>
                </a:solidFill>
                <a:latin typeface="华文行楷" pitchFamily="2" charset="-122"/>
                <a:ea typeface="华文行楷" pitchFamily="2" charset="-122"/>
              </a:rPr>
              <a:t>天  巾帼</a:t>
            </a:r>
            <a:r>
              <a:rPr lang="zh-CN" altLang="en-US" sz="2400" b="1" dirty="0">
                <a:solidFill>
                  <a:srgbClr val="800000"/>
                </a:solidFill>
                <a:latin typeface="华文行楷" pitchFamily="2" charset="-122"/>
                <a:ea typeface="华文行楷" pitchFamily="2" charset="-122"/>
              </a:rPr>
              <a:t>展风采</a:t>
            </a:r>
          </a:p>
        </p:txBody>
      </p:sp>
      <p:sp>
        <p:nvSpPr>
          <p:cNvPr id="6147" name="矩形 3"/>
          <p:cNvSpPr>
            <a:spLocks noChangeArrowheads="1"/>
          </p:cNvSpPr>
          <p:nvPr/>
        </p:nvSpPr>
        <p:spPr bwMode="auto">
          <a:xfrm>
            <a:off x="468313" y="842963"/>
            <a:ext cx="8483600"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ts val="3400"/>
              </a:lnSpc>
            </a:pPr>
            <a:r>
              <a:rPr lang="en-US" altLang="zh-CN" sz="1600" b="1">
                <a:solidFill>
                  <a:srgbClr val="002060"/>
                </a:solidFill>
                <a:latin typeface="仿宋_GB2312" pitchFamily="49" charset="-122"/>
                <a:ea typeface="仿宋_GB2312" pitchFamily="49" charset="-122"/>
              </a:rPr>
              <a:t>    </a:t>
            </a:r>
            <a:endParaRPr lang="zh-CN" altLang="en-US" sz="1600">
              <a:latin typeface="仿宋_GB2312" pitchFamily="49" charset="-122"/>
              <a:ea typeface="仿宋_GB2312" pitchFamily="49" charset="-122"/>
            </a:endParaRPr>
          </a:p>
        </p:txBody>
      </p:sp>
      <p:sp>
        <p:nvSpPr>
          <p:cNvPr id="3" name="矩形 2"/>
          <p:cNvSpPr/>
          <p:nvPr/>
        </p:nvSpPr>
        <p:spPr>
          <a:xfrm>
            <a:off x="647563" y="619185"/>
            <a:ext cx="7848872" cy="4524315"/>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阳春</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三月，万物复苏。在这美丽的季节，为庆祝第</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个国际劳动妇女节的到来，丰富女职工的文化生活，彰显阳光能源女职工风采，增进女职工间的沟通与交流。</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4</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日下午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时，公司工会组织了以“相约三月天，巾帼展风采”为主题的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年女职工拓展活动，晶体公司、组件公司、机关人员共八支代表队参加了本次活动。集团副总孟京红在百忙中抽出时间也来到现场为各位女同胞们加油鼓劲。</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活动</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由党群工作部黄金婷主持，首先说明了本次活动的目的意义，之后详细介绍了比赛规则和注意事项，</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女</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员</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工们</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经过简单热身后比赛正式开始。  </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第一</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个拓展项目是投壶</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每队</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人，进行接力投壶，十名队员全部投完后，计算投入数量进行排名。此项目组件一队获胜</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4001" cy="5143501"/>
          </a:xfrm>
          <a:prstGeom prst="rect">
            <a:avLst/>
          </a:prstGeom>
        </p:spPr>
      </p:pic>
      <p:sp>
        <p:nvSpPr>
          <p:cNvPr id="4" name="矩形 3"/>
          <p:cNvSpPr/>
          <p:nvPr/>
        </p:nvSpPr>
        <p:spPr>
          <a:xfrm>
            <a:off x="673948" y="121028"/>
            <a:ext cx="7796101" cy="5016758"/>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第二</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个项目是手脚并用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每队</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人参加比赛，接力进行，赛道直线距离为</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6</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米，按照道具垫上的图案，只能用对应的身体部位去接触图片，并完成全程。此项目机关一队获胜。</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第三</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个项目是珠行万里</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每队</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人排成一列，每个队员手拿一根球槽，从开始记号线出发，将球传动（滚动）到下一个队员的球槽中，并迅速地排到队伍的末端，继续传送前方队员传来的球，直到球安全的到达指定的目的地为止，用时最少的队获胜。此项目机关一队获胜。</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妇女节</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拓展活动机关一队获一等奖；晶体一队、组件四队获二等奖；组件一队、机关二队、晶体二队获得三等奖；组件二队、组件三队获得纪念奖。</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此次</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活动在我司</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女员工</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欢声笑语中完美落幕，短短的一个半小时，充分展示了</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阳</a:t>
            </a:r>
            <a:endParaRPr lang="zh-CN" altLang="en-US" sz="1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4001" cy="5143501"/>
          </a:xfrm>
          <a:prstGeom prst="rect">
            <a:avLst/>
          </a:prstGeom>
        </p:spPr>
      </p:pic>
      <p:sp>
        <p:nvSpPr>
          <p:cNvPr id="4" name="矩形 3"/>
          <p:cNvSpPr/>
          <p:nvPr/>
        </p:nvSpPr>
        <p:spPr>
          <a:xfrm>
            <a:off x="665564" y="123478"/>
            <a:ext cx="7812869" cy="2466060"/>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光</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女员工们</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团结、向上、睿智、拼搏的巾帼风采及勇夺第一的干劲，正如陆璐部长在活动结束后的总结讲话中所说，此次活动中我们看到了一支拼搏奋进，勇往直前的女工队伍，希望各位姐妹将活动中体现出来的巾帼不让须眉的干劲融入到本职工作中，发挥自身优势，争做“自尊、自信、自立、自强”新女性，立足岗位，锐意进取，为公司发展再立新功</a:t>
            </a:r>
            <a:r>
              <a:rPr lang="zh-CN" altLang="en-US" sz="1600" dirty="0">
                <a:latin typeface="仿宋_GB2312" panose="02010609030101010101" pitchFamily="49" charset="-122"/>
                <a:ea typeface="仿宋_GB2312" panose="02010609030101010101" pitchFamily="49" charset="-122"/>
              </a:rPr>
              <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4001" cy="5143501"/>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6271" y="226740"/>
            <a:ext cx="2602511" cy="19956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3915" y="226740"/>
            <a:ext cx="2648122" cy="19956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图片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1832" y="3021689"/>
            <a:ext cx="2592288" cy="18673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图片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50016" y="3021690"/>
            <a:ext cx="2648766" cy="18673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47353" y="1420054"/>
            <a:ext cx="2649292" cy="23033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652882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063361"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2019-3-5</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八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电子报第八期</Template>
  <TotalTime>320</TotalTime>
  <Words>522</Words>
  <Application>Microsoft Office PowerPoint</Application>
  <PresentationFormat>全屏显示(16:9)</PresentationFormat>
  <Paragraphs>14</Paragraphs>
  <Slides>7</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7</vt:i4>
      </vt:variant>
    </vt:vector>
  </HeadingPairs>
  <TitlesOfParts>
    <vt:vector size="15" baseType="lpstr">
      <vt:lpstr>Arial</vt:lpstr>
      <vt:lpstr>宋体</vt:lpstr>
      <vt:lpstr>微软雅黑</vt:lpstr>
      <vt:lpstr>华文中宋</vt:lpstr>
      <vt:lpstr>华文行楷</vt:lpstr>
      <vt:lpstr>仿宋_GB2312</vt:lpstr>
      <vt:lpstr>Calibri</vt:lpstr>
      <vt:lpstr>电子报第八期</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26</cp:revision>
  <dcterms:created xsi:type="dcterms:W3CDTF">2019-03-04T08:33:51Z</dcterms:created>
  <dcterms:modified xsi:type="dcterms:W3CDTF">2019-03-05T07:50:50Z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