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9"/>
  </p:notesMasterIdLst>
  <p:sldIdLst>
    <p:sldId id="289" r:id="rId2"/>
    <p:sldId id="290" r:id="rId3"/>
    <p:sldId id="292" r:id="rId4"/>
    <p:sldId id="293" r:id="rId5"/>
    <p:sldId id="294" r:id="rId6"/>
    <p:sldId id="295" r:id="rId7"/>
    <p:sldId id="291" r:id="rId8"/>
  </p:sldIdLst>
  <p:sldSz cx="9144000" cy="5143500" type="screen16x9"/>
  <p:notesSz cx="6834188" cy="9979025"/>
  <p:embeddedFontLst>
    <p:embeddedFont>
      <p:font typeface="微软雅黑" panose="020B0503020204020204" pitchFamily="34" charset="-122"/>
      <p:regular r:id="rId10"/>
      <p:bold r:id="rId11"/>
    </p:embeddedFont>
    <p:embeddedFont>
      <p:font typeface="华文行楷" panose="02010800040101010101" pitchFamily="2" charset="-122"/>
      <p:regular r:id="rId12"/>
    </p:embeddedFont>
    <p:embeddedFont>
      <p:font typeface="仿宋_GB2312" panose="02010609030101010101" pitchFamily="49" charset="-122"/>
      <p:regular r:id="rId13"/>
    </p:embeddedFont>
    <p:embeddedFont>
      <p:font typeface="华文中宋" panose="02010600040101010101" pitchFamily="2" charset="-122"/>
      <p:regular r:id="rId14"/>
    </p:embeddedFont>
    <p:embeddedFont>
      <p:font typeface="Calibri" panose="020F0502020204030204" pitchFamily="34" charset="0"/>
      <p:regular r:id="rId15"/>
      <p:bold r:id="rId16"/>
      <p:italic r:id="rId17"/>
      <p:boldItalic r:id="rId18"/>
    </p:embeddedFont>
  </p:embeddedFontLst>
  <p:custDataLst>
    <p:tags r:id="rId19"/>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9" autoAdjust="0"/>
    <p:restoredTop sz="94556" autoAdjust="0"/>
  </p:normalViewPr>
  <p:slideViewPr>
    <p:cSldViewPr>
      <p:cViewPr>
        <p:scale>
          <a:sx n="75" d="100"/>
          <a:sy n="75" d="100"/>
        </p:scale>
        <p:origin x="-936" y="-348"/>
      </p:cViewPr>
      <p:guideLst>
        <p:guide orient="horz" pos="1620"/>
        <p:guide pos="2904"/>
      </p:guideLst>
    </p:cSldViewPr>
  </p:slideViewPr>
  <p:notesTextViewPr>
    <p:cViewPr>
      <p:scale>
        <a:sx n="1" d="1"/>
        <a:sy n="1" d="1"/>
      </p:scale>
      <p:origin x="0" y="0"/>
    </p:cViewPr>
  </p:notesTextViewPr>
  <p:sorterViewPr showFormatting="0">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4.fntdata"/><Relationship Id="rId18"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font" Target="fonts/font6.fntdata"/><Relationship Id="rId23" Type="http://schemas.openxmlformats.org/officeDocument/2006/relationships/tableStyles" Target="tableStyles.xml"/><Relationship Id="rId10" Type="http://schemas.openxmlformats.org/officeDocument/2006/relationships/font" Target="fonts/font1.fntdata"/><Relationship Id="rId19" Type="http://schemas.openxmlformats.org/officeDocument/2006/relationships/tags" Target="tags/tag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5.fntdata"/><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60688" cy="498475"/>
          </a:xfrm>
          <a:prstGeom prst="rect">
            <a:avLst/>
          </a:prstGeom>
        </p:spPr>
        <p:txBody>
          <a:bodyPr vert="horz" lIns="91440" tIns="45720" rIns="91440" bIns="45720" rtlCol="0"/>
          <a:lstStyle>
            <a:lvl1pPr algn="l" fontAlgn="auto">
              <a:defRPr sz="1200" noProof="1"/>
            </a:lvl1pPr>
          </a:lstStyle>
          <a:p>
            <a:endParaRPr lang="zh-CN" altLang="en-US"/>
          </a:p>
        </p:txBody>
      </p:sp>
      <p:sp>
        <p:nvSpPr>
          <p:cNvPr id="3" name="日期占位符 2"/>
          <p:cNvSpPr>
            <a:spLocks noGrp="1"/>
          </p:cNvSpPr>
          <p:nvPr>
            <p:ph type="dt" idx="1"/>
          </p:nvPr>
        </p:nvSpPr>
        <p:spPr>
          <a:xfrm>
            <a:off x="3871913" y="0"/>
            <a:ext cx="2960687" cy="498475"/>
          </a:xfrm>
          <a:prstGeom prst="rect">
            <a:avLst/>
          </a:prstGeom>
        </p:spPr>
        <p:txBody>
          <a:bodyPr vert="horz" lIns="91440" tIns="45720" rIns="91440" bIns="45720" rtlCol="0"/>
          <a:lstStyle>
            <a:lvl1pPr algn="r" fontAlgn="auto">
              <a:defRPr sz="1200" noProof="1">
                <a:latin typeface="+mn-lt"/>
                <a:ea typeface="+mn-ea"/>
              </a:defRPr>
            </a:lvl1pPr>
          </a:lstStyle>
          <a:p>
            <a:fld id="{05ADF3A0-C8F9-4D3C-AC9D-EA2A4AE5931B}" type="datetimeFigureOut">
              <a:rPr lang="zh-CN" altLang="en-US"/>
              <a:t>2019-4-1</a:t>
            </a:fld>
            <a:endParaRPr lang="zh-CN" altLang="en-US"/>
          </a:p>
        </p:txBody>
      </p:sp>
      <p:sp>
        <p:nvSpPr>
          <p:cNvPr id="3076" name="幻灯片图像占位符 3"/>
          <p:cNvSpPr>
            <a:spLocks noGrp="1" noRot="1" noChangeAspect="1" noChangeArrowheads="1"/>
          </p:cNvSpPr>
          <p:nvPr>
            <p:ph type="sldImg" idx="4294967295"/>
          </p:nvPr>
        </p:nvSpPr>
        <p:spPr bwMode="auto">
          <a:xfrm>
            <a:off x="90488" y="747713"/>
            <a:ext cx="6653212" cy="3743325"/>
          </a:xfrm>
          <a:prstGeom prst="rect">
            <a:avLst/>
          </a:prstGeom>
          <a:noFill/>
          <a:ln w="12700">
            <a:solidFill>
              <a:srgbClr val="000000"/>
            </a:solidFill>
            <a:rou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9"/>
          </p:nvPr>
        </p:nvSpPr>
        <p:spPr bwMode="auto">
          <a:xfrm>
            <a:off x="684213" y="4740275"/>
            <a:ext cx="5467350" cy="449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 name="页脚占位符 5"/>
          <p:cNvSpPr>
            <a:spLocks noGrp="1"/>
          </p:cNvSpPr>
          <p:nvPr>
            <p:ph type="ftr" sz="quarter" idx="4"/>
          </p:nvPr>
        </p:nvSpPr>
        <p:spPr>
          <a:xfrm>
            <a:off x="0" y="9478963"/>
            <a:ext cx="2960688" cy="498475"/>
          </a:xfrm>
          <a:prstGeom prst="rect">
            <a:avLst/>
          </a:prstGeom>
        </p:spPr>
        <p:txBody>
          <a:bodyPr vert="horz" lIns="91440" tIns="45720" rIns="91440" bIns="45720" rtlCol="0" anchor="b"/>
          <a:lstStyle>
            <a:lvl1pPr algn="l" fontAlgn="auto">
              <a:defRPr sz="1200" noProof="1"/>
            </a:lvl1pPr>
          </a:lstStyle>
          <a:p>
            <a:endParaRPr lang="zh-CN" altLang="en-US"/>
          </a:p>
        </p:txBody>
      </p:sp>
      <p:sp>
        <p:nvSpPr>
          <p:cNvPr id="7" name="灯片编号占位符 6"/>
          <p:cNvSpPr>
            <a:spLocks noGrp="1"/>
          </p:cNvSpPr>
          <p:nvPr>
            <p:ph type="sldNum" sz="quarter" idx="5"/>
          </p:nvPr>
        </p:nvSpPr>
        <p:spPr>
          <a:xfrm>
            <a:off x="3871913" y="9478963"/>
            <a:ext cx="2960687" cy="498475"/>
          </a:xfrm>
          <a:prstGeom prst="rect">
            <a:avLst/>
          </a:prstGeom>
        </p:spPr>
        <p:txBody>
          <a:bodyPr vert="horz" wrap="square" lIns="91440" tIns="45720" rIns="91440" bIns="45720" numCol="1" anchor="b" anchorCtr="0" compatLnSpc="1"/>
          <a:lstStyle>
            <a:lvl1pPr algn="r">
              <a:defRPr sz="1200"/>
            </a:lvl1pPr>
          </a:lstStyle>
          <a:p>
            <a:fld id="{C1699F07-4D76-4996-A309-8624FBAF2CB3}" type="slidenum">
              <a:rPr lang="zh-CN" altLang="en-US"/>
              <a:t>‹#›</a:t>
            </a:fld>
            <a:endParaRPr lang="zh-CN" altLang="en-US"/>
          </a:p>
        </p:txBody>
      </p:sp>
    </p:spTree>
    <p:extLst>
      <p:ext uri="{BB962C8B-B14F-4D97-AF65-F5344CB8AC3E}">
        <p14:creationId xmlns:p14="http://schemas.microsoft.com/office/powerpoint/2010/main" val="774515961"/>
      </p:ext>
    </p:extLst>
  </p:cSld>
  <p:clrMap bg1="lt1" tx1="dk1" bg2="lt2" tx2="dk2" accent1="accent1" accent2="accent2" accent3="accent3" accent4="accent4" accent5="accent5" accent6="accent6" hlink="hlink" folHlink="folHlink"/>
  <p:notesStyle>
    <a:lvl1pPr algn="l" rtl="0" fontAlgn="base">
      <a:spcBef>
        <a:spcPct val="0"/>
      </a:spcBef>
      <a:spcAft>
        <a:spcPct val="0"/>
      </a:spcAft>
      <a:defRPr sz="1200" kern="1200">
        <a:solidFill>
          <a:schemeClr val="tx1"/>
        </a:solidFill>
        <a:latin typeface="+mn-lt"/>
        <a:ea typeface="+mn-ea"/>
        <a:cs typeface="+mn-cs"/>
      </a:defRPr>
    </a:lvl1pPr>
    <a:lvl2pPr marL="457200" algn="l" rtl="0" fontAlgn="base">
      <a:spcBef>
        <a:spcPct val="0"/>
      </a:spcBef>
      <a:spcAft>
        <a:spcPct val="0"/>
      </a:spcAft>
      <a:defRPr sz="1200" kern="1200">
        <a:solidFill>
          <a:schemeClr val="tx1"/>
        </a:solidFill>
        <a:latin typeface="+mn-lt"/>
        <a:ea typeface="+mn-ea"/>
        <a:cs typeface="+mn-cs"/>
      </a:defRPr>
    </a:lvl2pPr>
    <a:lvl3pPr marL="914400" algn="l" rtl="0" fontAlgn="base">
      <a:spcBef>
        <a:spcPct val="0"/>
      </a:spcBef>
      <a:spcAft>
        <a:spcPct val="0"/>
      </a:spcAft>
      <a:defRPr sz="1200" kern="1200">
        <a:solidFill>
          <a:schemeClr val="tx1"/>
        </a:solidFill>
        <a:latin typeface="+mn-lt"/>
        <a:ea typeface="+mn-ea"/>
        <a:cs typeface="+mn-cs"/>
      </a:defRPr>
    </a:lvl3pPr>
    <a:lvl4pPr marL="1371600" algn="l" rtl="0" fontAlgn="base">
      <a:spcBef>
        <a:spcPct val="0"/>
      </a:spcBef>
      <a:spcAft>
        <a:spcPct val="0"/>
      </a:spcAft>
      <a:defRPr sz="1200" kern="1200">
        <a:solidFill>
          <a:schemeClr val="tx1"/>
        </a:solidFill>
        <a:latin typeface="+mn-lt"/>
        <a:ea typeface="+mn-ea"/>
        <a:cs typeface="+mn-cs"/>
      </a:defRPr>
    </a:lvl4pPr>
    <a:lvl5pPr marL="1828800" algn="l" rtl="0" fontAlgn="base">
      <a:spcBef>
        <a:spcPct val="0"/>
      </a:spcBef>
      <a:spcAft>
        <a:spcPct val="0"/>
      </a:spcAft>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965"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fld id="{49ECAD10-514B-4F70-A44E-7AFDB2443A61}" type="datetimeFigureOut">
              <a:rPr lang="zh-CN" altLang="en-US"/>
              <a:t>2019-4-1</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420864EE-AE1D-40F5-822F-6410E8C8157D}" type="slidenum">
              <a:rPr lang="zh-CN" altLang="en-US"/>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fld id="{49ECAD10-514B-4F70-A44E-7AFDB2443A61}" type="datetimeFigureOut">
              <a:rPr lang="zh-CN" altLang="en-US"/>
              <a:t>2019-4-1</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C12986A9-F41B-46E0-9623-EE10FF8FA093}" type="slidenum">
              <a:rPr lang="zh-CN" altLang="en-US"/>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965"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fld id="{49ECAD10-514B-4F70-A44E-7AFDB2443A61}" type="datetimeFigureOut">
              <a:rPr lang="zh-CN" altLang="en-US"/>
              <a:t>2019-4-1</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1EF2AE9E-AE48-4211-9AA1-FD826B123663}" type="slidenum">
              <a:rPr lang="zh-CN" altLang="en-US"/>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fld id="{49ECAD10-514B-4F70-A44E-7AFDB2443A61}" type="datetimeFigureOut">
              <a:rPr lang="zh-CN" altLang="en-US"/>
              <a:t>2019-4-1</a:t>
            </a:fld>
            <a:endParaRPr lang="zh-CN" altLang="en-US"/>
          </a:p>
        </p:txBody>
      </p:sp>
      <p:sp>
        <p:nvSpPr>
          <p:cNvPr id="6" name="页脚占位符 4"/>
          <p:cNvSpPr>
            <a:spLocks noGrp="1"/>
          </p:cNvSpPr>
          <p:nvPr>
            <p:ph type="ftr" sz="quarter" idx="11"/>
          </p:nvPr>
        </p:nvSpPr>
        <p:spPr/>
        <p:txBody>
          <a:bodyPr/>
          <a:lstStyle>
            <a:lvl1pPr>
              <a:defRPr/>
            </a:lvl1pPr>
          </a:lstStyle>
          <a:p>
            <a:endParaRPr lang="zh-CN" altLang="en-US"/>
          </a:p>
        </p:txBody>
      </p:sp>
      <p:sp>
        <p:nvSpPr>
          <p:cNvPr id="7" name="灯片编号占位符 5"/>
          <p:cNvSpPr>
            <a:spLocks noGrp="1"/>
          </p:cNvSpPr>
          <p:nvPr>
            <p:ph type="sldNum" sz="quarter" idx="12"/>
          </p:nvPr>
        </p:nvSpPr>
        <p:spPr/>
        <p:txBody>
          <a:bodyPr/>
          <a:lstStyle>
            <a:lvl1pPr>
              <a:defRPr/>
            </a:lvl1pPr>
          </a:lstStyle>
          <a:p>
            <a:fld id="{0E96250B-15E4-4373-A37B-3017B573D0B0}" type="slidenum">
              <a:rPr lang="zh-CN" altLang="en-US"/>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fld id="{49ECAD10-514B-4F70-A44E-7AFDB2443A61}" type="datetimeFigureOut">
              <a:rPr lang="zh-CN" altLang="en-US"/>
              <a:t>2019-4-1</a:t>
            </a:fld>
            <a:endParaRPr lang="zh-CN" altLang="en-US"/>
          </a:p>
        </p:txBody>
      </p:sp>
      <p:sp>
        <p:nvSpPr>
          <p:cNvPr id="8" name="页脚占位符 4"/>
          <p:cNvSpPr>
            <a:spLocks noGrp="1"/>
          </p:cNvSpPr>
          <p:nvPr>
            <p:ph type="ftr" sz="quarter" idx="11"/>
          </p:nvPr>
        </p:nvSpPr>
        <p:spPr/>
        <p:txBody>
          <a:bodyPr/>
          <a:lstStyle>
            <a:lvl1pPr>
              <a:defRPr/>
            </a:lvl1pPr>
          </a:lstStyle>
          <a:p>
            <a:endParaRPr lang="zh-CN" altLang="en-US"/>
          </a:p>
        </p:txBody>
      </p:sp>
      <p:sp>
        <p:nvSpPr>
          <p:cNvPr id="9" name="灯片编号占位符 5"/>
          <p:cNvSpPr>
            <a:spLocks noGrp="1"/>
          </p:cNvSpPr>
          <p:nvPr>
            <p:ph type="sldNum" sz="quarter" idx="12"/>
          </p:nvPr>
        </p:nvSpPr>
        <p:spPr/>
        <p:txBody>
          <a:bodyPr/>
          <a:lstStyle>
            <a:lvl1pPr>
              <a:defRPr/>
            </a:lvl1pPr>
          </a:lstStyle>
          <a:p>
            <a:fld id="{8131B780-D7A3-4EEA-BAC2-5DDEE112EED3}" type="slidenum">
              <a:rPr lang="zh-CN" altLang="en-US"/>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fld id="{49ECAD10-514B-4F70-A44E-7AFDB2443A61}" type="datetimeFigureOut">
              <a:rPr lang="zh-CN" altLang="en-US"/>
              <a:t>2019-4-1</a:t>
            </a:fld>
            <a:endParaRPr lang="zh-CN" altLang="en-US"/>
          </a:p>
        </p:txBody>
      </p:sp>
      <p:sp>
        <p:nvSpPr>
          <p:cNvPr id="4" name="页脚占位符 4"/>
          <p:cNvSpPr>
            <a:spLocks noGrp="1"/>
          </p:cNvSpPr>
          <p:nvPr>
            <p:ph type="ftr" sz="quarter" idx="11"/>
          </p:nvPr>
        </p:nvSpPr>
        <p:spPr/>
        <p:txBody>
          <a:bodyPr/>
          <a:lstStyle>
            <a:lvl1pPr>
              <a:defRPr/>
            </a:lvl1pPr>
          </a:lstStyle>
          <a:p>
            <a:endParaRPr lang="zh-CN" altLang="en-US"/>
          </a:p>
        </p:txBody>
      </p:sp>
      <p:sp>
        <p:nvSpPr>
          <p:cNvPr id="5" name="灯片编号占位符 5"/>
          <p:cNvSpPr>
            <a:spLocks noGrp="1"/>
          </p:cNvSpPr>
          <p:nvPr>
            <p:ph type="sldNum" sz="quarter" idx="12"/>
          </p:nvPr>
        </p:nvSpPr>
        <p:spPr/>
        <p:txBody>
          <a:bodyPr/>
          <a:lstStyle>
            <a:lvl1pPr>
              <a:defRPr/>
            </a:lvl1pPr>
          </a:lstStyle>
          <a:p>
            <a:fld id="{57FBE8F0-5DF7-434E-B64B-934C79DA59E6}" type="slidenum">
              <a:rPr lang="zh-CN" altLang="en-US"/>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fld id="{49ECAD10-514B-4F70-A44E-7AFDB2443A61}" type="datetimeFigureOut">
              <a:rPr lang="zh-CN" altLang="en-US"/>
              <a:t>2019-4-1</a:t>
            </a:fld>
            <a:endParaRPr lang="zh-CN" altLang="en-US"/>
          </a:p>
        </p:txBody>
      </p:sp>
      <p:sp>
        <p:nvSpPr>
          <p:cNvPr id="3" name="页脚占位符 4"/>
          <p:cNvSpPr>
            <a:spLocks noGrp="1"/>
          </p:cNvSpPr>
          <p:nvPr>
            <p:ph type="ftr" sz="quarter" idx="11"/>
          </p:nvPr>
        </p:nvSpPr>
        <p:spPr/>
        <p:txBody>
          <a:bodyPr/>
          <a:lstStyle>
            <a:lvl1pPr>
              <a:defRPr/>
            </a:lvl1pPr>
          </a:lstStyle>
          <a:p>
            <a:endParaRPr lang="zh-CN" altLang="en-US"/>
          </a:p>
        </p:txBody>
      </p:sp>
      <p:sp>
        <p:nvSpPr>
          <p:cNvPr id="4" name="灯片编号占位符 5"/>
          <p:cNvSpPr>
            <a:spLocks noGrp="1"/>
          </p:cNvSpPr>
          <p:nvPr>
            <p:ph type="sldNum" sz="quarter" idx="12"/>
          </p:nvPr>
        </p:nvSpPr>
        <p:spPr/>
        <p:txBody>
          <a:bodyPr/>
          <a:lstStyle>
            <a:lvl1pPr>
              <a:defRPr/>
            </a:lvl1pPr>
          </a:lstStyle>
          <a:p>
            <a:fld id="{A3773885-020C-45A7-BFB4-8D24CEA91F56}" type="slidenum">
              <a:rPr lang="zh-CN" altLang="en-US"/>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fld id="{49ECAD10-514B-4F70-A44E-7AFDB2443A61}" type="datetimeFigureOut">
              <a:rPr lang="zh-CN" altLang="en-US"/>
              <a:t>2019-4-1</a:t>
            </a:fld>
            <a:endParaRPr lang="zh-CN" altLang="en-US"/>
          </a:p>
        </p:txBody>
      </p:sp>
      <p:sp>
        <p:nvSpPr>
          <p:cNvPr id="6" name="页脚占位符 4"/>
          <p:cNvSpPr>
            <a:spLocks noGrp="1"/>
          </p:cNvSpPr>
          <p:nvPr>
            <p:ph type="ftr" sz="quarter" idx="11"/>
          </p:nvPr>
        </p:nvSpPr>
        <p:spPr/>
        <p:txBody>
          <a:bodyPr/>
          <a:lstStyle>
            <a:lvl1pPr>
              <a:defRPr/>
            </a:lvl1pPr>
          </a:lstStyle>
          <a:p>
            <a:endParaRPr lang="zh-CN" altLang="en-US"/>
          </a:p>
        </p:txBody>
      </p:sp>
      <p:sp>
        <p:nvSpPr>
          <p:cNvPr id="7" name="灯片编号占位符 5"/>
          <p:cNvSpPr>
            <a:spLocks noGrp="1"/>
          </p:cNvSpPr>
          <p:nvPr>
            <p:ph type="sldNum" sz="quarter" idx="12"/>
          </p:nvPr>
        </p:nvSpPr>
        <p:spPr/>
        <p:txBody>
          <a:bodyPr/>
          <a:lstStyle>
            <a:lvl1pPr>
              <a:defRPr/>
            </a:lvl1pPr>
          </a:lstStyle>
          <a:p>
            <a:fld id="{E156F8C0-EB36-4ED5-B228-A666FB49F4E4}" type="slidenum">
              <a:rPr lang="zh-CN" altLang="en-US"/>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r>
              <a:rPr lang="zh-CN" altLang="en-US" noProof="1" smtClean="0"/>
              <a:t>单击图标添加图片</a:t>
            </a:r>
            <a:endParaRPr lang="zh-CN" altLang="en-US" noProof="1"/>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fld id="{49ECAD10-514B-4F70-A44E-7AFDB2443A61}" type="datetimeFigureOut">
              <a:rPr lang="zh-CN" altLang="en-US"/>
              <a:t>2019-4-1</a:t>
            </a:fld>
            <a:endParaRPr lang="zh-CN" altLang="en-US"/>
          </a:p>
        </p:txBody>
      </p:sp>
      <p:sp>
        <p:nvSpPr>
          <p:cNvPr id="6" name="页脚占位符 4"/>
          <p:cNvSpPr>
            <a:spLocks noGrp="1"/>
          </p:cNvSpPr>
          <p:nvPr>
            <p:ph type="ftr" sz="quarter" idx="11"/>
          </p:nvPr>
        </p:nvSpPr>
        <p:spPr/>
        <p:txBody>
          <a:bodyPr/>
          <a:lstStyle>
            <a:lvl1pPr>
              <a:defRPr/>
            </a:lvl1pPr>
          </a:lstStyle>
          <a:p>
            <a:endParaRPr lang="zh-CN" altLang="en-US"/>
          </a:p>
        </p:txBody>
      </p:sp>
      <p:sp>
        <p:nvSpPr>
          <p:cNvPr id="7" name="灯片编号占位符 5"/>
          <p:cNvSpPr>
            <a:spLocks noGrp="1"/>
          </p:cNvSpPr>
          <p:nvPr>
            <p:ph type="sldNum" sz="quarter" idx="12"/>
          </p:nvPr>
        </p:nvSpPr>
        <p:spPr/>
        <p:txBody>
          <a:bodyPr/>
          <a:lstStyle>
            <a:lvl1pPr>
              <a:defRPr/>
            </a:lvl1pPr>
          </a:lstStyle>
          <a:p>
            <a:fld id="{97199E3E-BF27-4CDA-BB59-F80F53D7F8BC}" type="slidenum">
              <a:rPr lang="zh-CN" altLang="en-US"/>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fld id="{49ECAD10-514B-4F70-A44E-7AFDB2443A61}" type="datetimeFigureOut">
              <a:rPr lang="zh-CN" altLang="en-US"/>
              <a:t>2019-4-1</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02015988-2A6F-4F8E-A3F2-74C5D3009277}" type="slidenum">
              <a:rPr lang="zh-CN" altLang="en-US"/>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3"/>
            <a:ext cx="2057400" cy="329088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54783"/>
            <a:ext cx="6019800" cy="329088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fld id="{49ECAD10-514B-4F70-A44E-7AFDB2443A61}" type="datetimeFigureOut">
              <a:rPr lang="zh-CN" altLang="en-US"/>
              <a:t>2019-4-1</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E5EAB01C-4454-411B-85A2-AA41FCF7A45C}" type="slidenum">
              <a:rPr lang="zh-CN" altLang="en-US"/>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bwMode="auto">
      <p:bgPr>
        <a:solidFill>
          <a:srgbClr val="FCFCFC"/>
        </a:solidFill>
        <a:effectLst/>
      </p:bgPr>
    </p:bg>
    <p:spTree>
      <p:nvGrpSpPr>
        <p:cNvPr id="1" name=""/>
        <p:cNvGrpSpPr/>
        <p:nvPr/>
      </p:nvGrpSpPr>
      <p:grpSpPr>
        <a:xfrm>
          <a:off x="0" y="0"/>
          <a:ext cx="0" cy="0"/>
          <a:chOff x="0" y="0"/>
          <a:chExt cx="0" cy="0"/>
        </a:xfrm>
      </p:grpSpPr>
    </p:spTree>
  </p:cSld>
  <p:clrMapOvr>
    <a:masterClrMapping/>
  </p:clrMapOvr>
  <p:transition spd="med" advClick="0" advTm="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ctr" anchorCtr="0" compatLnSpc="1"/>
          <a:lstStyle/>
          <a:p>
            <a:pPr lvl="0"/>
            <a:r>
              <a:rPr lang="zh-CN" altLang="en-US" smtClean="0"/>
              <a:t>单击此处编辑母版标题样式</a:t>
            </a:r>
          </a:p>
        </p:txBody>
      </p:sp>
      <p:sp>
        <p:nvSpPr>
          <p:cNvPr id="1027" name="文本占位符 2"/>
          <p:cNvSpPr>
            <a:spLocks noGrp="1" noChangeArrowheads="1"/>
          </p:cNvSpPr>
          <p:nvPr>
            <p:ph type="body" idx="9"/>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28" tIns="45714" rIns="91428" bIns="45714" rtlCol="0" anchor="ctr"/>
          <a:lstStyle>
            <a:lvl1pPr algn="l" fontAlgn="auto">
              <a:defRPr sz="1200" noProof="1">
                <a:solidFill>
                  <a:schemeClr val="tx1">
                    <a:tint val="75000"/>
                  </a:schemeClr>
                </a:solidFill>
                <a:latin typeface="+mn-lt"/>
                <a:ea typeface="+mn-ea"/>
              </a:defRPr>
            </a:lvl1pPr>
          </a:lstStyle>
          <a:p>
            <a:fld id="{49ECAD10-514B-4F70-A44E-7AFDB2443A61}" type="datetimeFigureOut">
              <a:rPr lang="zh-CN" altLang="en-US"/>
              <a:t>2019-4-1</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28" tIns="45714" rIns="91428" bIns="45714" rtlCol="0" anchor="ctr"/>
          <a:lstStyle>
            <a:lvl1pPr algn="ctr" fontAlgn="auto">
              <a:defRPr sz="1200" noProof="1">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wrap="square" lIns="91428" tIns="45714" rIns="91428" bIns="45714" numCol="1" anchor="ctr" anchorCtr="0" compatLnSpc="1"/>
          <a:lstStyle>
            <a:lvl1pPr algn="r">
              <a:defRPr sz="1200">
                <a:solidFill>
                  <a:srgbClr val="898989"/>
                </a:solidFill>
              </a:defRPr>
            </a:lvl1pPr>
          </a:lstStyle>
          <a:p>
            <a:fld id="{6FAE5CB6-C0E5-49A3-A11E-A54B2B831345}" type="slidenum">
              <a:rPr lang="zh-CN" altLang="en-US"/>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矩形 3"/>
          <p:cNvSpPr/>
          <p:nvPr/>
        </p:nvSpPr>
        <p:spPr>
          <a:xfrm>
            <a:off x="1355293" y="1059582"/>
            <a:ext cx="6417142" cy="923330"/>
          </a:xfrm>
          <a:prstGeom prst="rect">
            <a:avLst/>
          </a:prstGeom>
        </p:spPr>
        <p:txBody>
          <a:bodyPr wrap="none" lIns="91428" tIns="45714" rIns="91428" bIns="45714">
            <a:spAutoFit/>
          </a:bodyPr>
          <a:lstStyle/>
          <a:p>
            <a:pPr algn="ctr" fontAlgn="auto">
              <a:defRPr/>
            </a:pPr>
            <a:r>
              <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阳光能源集团电子报</a:t>
            </a:r>
          </a:p>
        </p:txBody>
      </p:sp>
      <p:sp>
        <p:nvSpPr>
          <p:cNvPr id="9" name="矩形 8"/>
          <p:cNvSpPr/>
          <p:nvPr/>
        </p:nvSpPr>
        <p:spPr>
          <a:xfrm>
            <a:off x="5851568" y="4299942"/>
            <a:ext cx="3179075" cy="646331"/>
          </a:xfrm>
          <a:prstGeom prst="rect">
            <a:avLst/>
          </a:prstGeom>
          <a:noFill/>
        </p:spPr>
        <p:txBody>
          <a:bodyPr wrap="none">
            <a:spAutoFit/>
          </a:bodyPr>
          <a:lstStyle/>
          <a:p>
            <a:pPr algn="ctr"/>
            <a:r>
              <a:rPr lang="en-US" altLang="zh-CN" sz="3600" b="1" noProof="1" smtClean="0">
                <a:ln w="17780" cmpd="sng">
                  <a:solidFill>
                    <a:schemeClr val="accent1">
                      <a:tint val="3000"/>
                    </a:schemeClr>
                  </a:solidFill>
                  <a:prstDash val="solid"/>
                  <a:miter lim="800000"/>
                </a:ln>
                <a:solidFill>
                  <a:schemeClr val="accent2">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2019</a:t>
            </a:r>
            <a:r>
              <a:rPr lang="zh-CN" altLang="en-US" sz="3600" b="1" noProof="1" smtClean="0">
                <a:ln w="17780" cmpd="sng">
                  <a:solidFill>
                    <a:schemeClr val="accent1">
                      <a:tint val="3000"/>
                    </a:schemeClr>
                  </a:solidFill>
                  <a:prstDash val="solid"/>
                  <a:miter lim="800000"/>
                </a:ln>
                <a:solidFill>
                  <a:schemeClr val="accent2">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年第十期</a:t>
            </a:r>
            <a:endParaRPr lang="zh-CN" altLang="en-US" sz="3600" b="1" noProof="1">
              <a:ln w="17780" cmpd="sng">
                <a:solidFill>
                  <a:schemeClr val="accent1">
                    <a:tint val="3000"/>
                  </a:schemeClr>
                </a:solidFill>
                <a:prstDash val="solid"/>
                <a:miter lim="800000"/>
              </a:ln>
              <a:solidFill>
                <a:schemeClr val="accent2">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pic>
        <p:nvPicPr>
          <p:cNvPr id="410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6850"/>
            <a:ext cx="1403350"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图片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15875"/>
            <a:ext cx="9121775" cy="517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4559672" y="3124200"/>
            <a:ext cx="4257263" cy="369332"/>
          </a:xfrm>
          <a:prstGeom prst="rect">
            <a:avLst/>
          </a:prstGeom>
          <a:noFill/>
          <a:ln>
            <a:noFill/>
          </a:ln>
        </p:spPr>
        <p:txBody>
          <a:bodyPr wrap="square">
            <a:spAutoFit/>
          </a:bodyPr>
          <a:lstStyle/>
          <a:p>
            <a:r>
              <a:rPr lang="zh-CN" altLang="en-US"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凝心聚力、共创未来   </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  </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03</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146" name="TextBox 2"/>
          <p:cNvSpPr txBox="1">
            <a:spLocks noChangeArrowheads="1"/>
          </p:cNvSpPr>
          <p:nvPr/>
        </p:nvSpPr>
        <p:spPr bwMode="auto">
          <a:xfrm>
            <a:off x="2922651" y="240235"/>
            <a:ext cx="36579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2400" b="1" dirty="0" smtClean="0">
                <a:solidFill>
                  <a:srgbClr val="FFC000"/>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凝心聚力、共创未来</a:t>
            </a:r>
            <a:endParaRPr lang="zh-CN" altLang="en-US" sz="2400" b="1" dirty="0">
              <a:solidFill>
                <a:srgbClr val="FFC000"/>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endParaRPr>
          </a:p>
        </p:txBody>
      </p:sp>
      <p:sp>
        <p:nvSpPr>
          <p:cNvPr id="6147" name="矩形 3"/>
          <p:cNvSpPr>
            <a:spLocks noChangeArrowheads="1"/>
          </p:cNvSpPr>
          <p:nvPr/>
        </p:nvSpPr>
        <p:spPr bwMode="auto">
          <a:xfrm>
            <a:off x="468313" y="842963"/>
            <a:ext cx="8483600"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ts val="3400"/>
              </a:lnSpc>
            </a:pPr>
            <a:r>
              <a:rPr lang="en-US" altLang="zh-CN" sz="1600" b="1">
                <a:solidFill>
                  <a:srgbClr val="002060"/>
                </a:solidFill>
                <a:latin typeface="仿宋_GB2312" panose="02010609030101010101" pitchFamily="49" charset="-122"/>
                <a:ea typeface="仿宋_GB2312" panose="02010609030101010101" pitchFamily="49" charset="-122"/>
              </a:rPr>
              <a:t>    </a:t>
            </a:r>
            <a:endParaRPr lang="zh-CN" altLang="en-US" sz="1600">
              <a:latin typeface="仿宋_GB2312" panose="02010609030101010101" pitchFamily="49" charset="-122"/>
              <a:ea typeface="仿宋_GB2312" panose="02010609030101010101" pitchFamily="49" charset="-122"/>
            </a:endParaRPr>
          </a:p>
        </p:txBody>
      </p:sp>
      <p:sp>
        <p:nvSpPr>
          <p:cNvPr id="3" name="矩形 2"/>
          <p:cNvSpPr/>
          <p:nvPr/>
        </p:nvSpPr>
        <p:spPr>
          <a:xfrm>
            <a:off x="647563" y="619185"/>
            <a:ext cx="7848872" cy="496290"/>
          </a:xfrm>
          <a:prstGeom prst="rect">
            <a:avLst/>
          </a:prstGeom>
        </p:spPr>
        <p:txBody>
          <a:bodyPr wrap="square">
            <a:spAutoFit/>
          </a:bodyPr>
          <a:lstStyle/>
          <a:p>
            <a:pP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
        <p:nvSpPr>
          <p:cNvPr id="5" name="矩形 4"/>
          <p:cNvSpPr/>
          <p:nvPr/>
        </p:nvSpPr>
        <p:spPr>
          <a:xfrm>
            <a:off x="3995936" y="573685"/>
            <a:ext cx="5131453" cy="584775"/>
          </a:xfrm>
          <a:prstGeom prst="rect">
            <a:avLst/>
          </a:prstGeom>
        </p:spPr>
        <p:txBody>
          <a:bodyPr wrap="square">
            <a:spAutoFit/>
          </a:bodyPr>
          <a:lstStyle/>
          <a:p>
            <a:pPr>
              <a:lnSpc>
                <a:spcPct val="200000"/>
              </a:lnSpc>
            </a:pPr>
            <a:r>
              <a:rPr lang="zh-CN" altLang="en-US" sz="1600" b="1" dirty="0" smtClean="0">
                <a:solidFill>
                  <a:srgbClr val="00B050"/>
                </a:solidFill>
                <a:latin typeface="仿宋_GB2312" panose="02010609030101010101" pitchFamily="49" charset="-122"/>
                <a:ea typeface="仿宋_GB2312" panose="02010609030101010101" pitchFamily="49" charset="-122"/>
              </a:rPr>
              <a:t>   </a:t>
            </a:r>
            <a:r>
              <a:rPr lang="en-US" altLang="zh-CN" sz="1600" b="1" dirty="0">
                <a:ln/>
                <a:solidFill>
                  <a:srgbClr val="00B050"/>
                </a:solidFill>
                <a:effectLst>
                  <a:outerShdw blurRad="38100" dist="19050" dir="2700000" algn="tl" rotWithShape="0">
                    <a:schemeClr val="dk1">
                      <a:alpha val="40000"/>
                    </a:schemeClr>
                  </a:outerShdw>
                </a:effectLst>
                <a:latin typeface="+mj-ea"/>
              </a:rPr>
              <a:t> </a:t>
            </a:r>
            <a:r>
              <a:rPr lang="en-US" altLang="zh-CN" sz="1600" b="1" dirty="0" smtClean="0">
                <a:ln/>
                <a:solidFill>
                  <a:srgbClr val="92D050"/>
                </a:solidFill>
                <a:effectLst>
                  <a:outerShdw blurRad="38100" dist="19050" dir="2700000" algn="tl" rotWithShape="0">
                    <a:schemeClr val="dk1">
                      <a:alpha val="40000"/>
                    </a:schemeClr>
                  </a:outerShdw>
                </a:effectLst>
                <a:latin typeface="+mj-ea"/>
              </a:rPr>
              <a:t>——</a:t>
            </a:r>
            <a:r>
              <a:rPr lang="zh-CN" altLang="en-US" sz="1600" b="1" dirty="0" smtClean="0">
                <a:ln/>
                <a:solidFill>
                  <a:srgbClr val="92D050"/>
                </a:solidFill>
                <a:effectLst>
                  <a:outerShdw blurRad="38100" dist="19050" dir="2700000" algn="tl" rotWithShape="0">
                    <a:schemeClr val="dk1">
                      <a:alpha val="40000"/>
                    </a:schemeClr>
                  </a:outerShdw>
                </a:effectLst>
                <a:latin typeface="+mj-ea"/>
              </a:rPr>
              <a:t>锦州</a:t>
            </a:r>
            <a:r>
              <a:rPr lang="zh-CN" altLang="zh-CN" sz="1600" b="1" dirty="0" smtClean="0">
                <a:ln/>
                <a:solidFill>
                  <a:srgbClr val="92D050"/>
                </a:solidFill>
                <a:effectLst>
                  <a:outerShdw blurRad="38100" dist="19050" dir="2700000" algn="tl" rotWithShape="0">
                    <a:schemeClr val="dk1">
                      <a:alpha val="40000"/>
                    </a:schemeClr>
                  </a:outerShdw>
                </a:effectLst>
                <a:latin typeface="+mj-ea"/>
              </a:rPr>
              <a:t>市</a:t>
            </a:r>
            <a:r>
              <a:rPr lang="zh-CN" altLang="zh-CN" sz="1600" b="1" dirty="0">
                <a:ln/>
                <a:solidFill>
                  <a:srgbClr val="92D050"/>
                </a:solidFill>
                <a:effectLst>
                  <a:outerShdw blurRad="38100" dist="19050" dir="2700000" algn="tl" rotWithShape="0">
                    <a:schemeClr val="dk1">
                      <a:alpha val="40000"/>
                    </a:schemeClr>
                  </a:outerShdw>
                </a:effectLst>
                <a:latin typeface="+mj-ea"/>
              </a:rPr>
              <a:t>光伏行业</a:t>
            </a:r>
            <a:r>
              <a:rPr lang="en-US" altLang="zh-CN" sz="1600" b="1" dirty="0" smtClean="0">
                <a:ln/>
                <a:solidFill>
                  <a:srgbClr val="92D050"/>
                </a:solidFill>
                <a:effectLst>
                  <a:outerShdw blurRad="38100" dist="19050" dir="2700000" algn="tl" rotWithShape="0">
                    <a:schemeClr val="dk1">
                      <a:alpha val="40000"/>
                    </a:schemeClr>
                  </a:outerShdw>
                </a:effectLst>
                <a:latin typeface="+mj-ea"/>
              </a:rPr>
              <a:t>2019</a:t>
            </a:r>
            <a:r>
              <a:rPr lang="zh-CN" altLang="en-US" sz="1600" b="1" dirty="0" smtClean="0">
                <a:ln/>
                <a:solidFill>
                  <a:srgbClr val="92D050"/>
                </a:solidFill>
                <a:effectLst>
                  <a:outerShdw blurRad="38100" dist="19050" dir="2700000" algn="tl" rotWithShape="0">
                    <a:schemeClr val="dk1">
                      <a:alpha val="40000"/>
                    </a:schemeClr>
                  </a:outerShdw>
                </a:effectLst>
                <a:latin typeface="+mj-ea"/>
              </a:rPr>
              <a:t>年工资集体</a:t>
            </a:r>
            <a:r>
              <a:rPr lang="zh-CN" altLang="en-US" sz="1600" b="1" dirty="0">
                <a:ln/>
                <a:solidFill>
                  <a:srgbClr val="92D050"/>
                </a:solidFill>
                <a:effectLst>
                  <a:outerShdw blurRad="38100" dist="19050" dir="2700000" algn="tl" rotWithShape="0">
                    <a:schemeClr val="dk1">
                      <a:alpha val="40000"/>
                    </a:schemeClr>
                  </a:outerShdw>
                </a:effectLst>
                <a:latin typeface="+mj-ea"/>
              </a:rPr>
              <a:t>协商会议报道</a:t>
            </a:r>
            <a:endParaRPr lang="en-US" altLang="zh-CN" sz="1600" b="1" dirty="0">
              <a:solidFill>
                <a:srgbClr val="92D050"/>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
        <p:nvSpPr>
          <p:cNvPr id="2" name="矩形 1"/>
          <p:cNvSpPr/>
          <p:nvPr/>
        </p:nvSpPr>
        <p:spPr>
          <a:xfrm>
            <a:off x="467927" y="981033"/>
            <a:ext cx="8208143" cy="4031873"/>
          </a:xfrm>
          <a:prstGeom prst="rect">
            <a:avLst/>
          </a:prstGeom>
        </p:spPr>
        <p:txBody>
          <a:bodyPr wrap="square">
            <a:spAutoFit/>
          </a:bodyPr>
          <a:lstStyle/>
          <a:p>
            <a:pPr>
              <a:lnSpc>
                <a:spcPct val="200000"/>
              </a:lnSpc>
            </a:pPr>
            <a:r>
              <a:rPr lang="en-US" altLang="zh-CN" sz="1600" b="1" dirty="0">
                <a:latin typeface="仿宋_GB2312" panose="02010609030101010101" pitchFamily="49" charset="-122"/>
                <a:ea typeface="仿宋_GB2312" panose="02010609030101010101" pitchFamily="49" charset="-122"/>
              </a:rPr>
              <a:t> </a:t>
            </a:r>
            <a:r>
              <a:rPr lang="en-US" altLang="zh-CN" sz="1600" b="1" dirty="0" smtClean="0">
                <a:latin typeface="仿宋_GB2312" panose="02010609030101010101" pitchFamily="49" charset="-122"/>
                <a:ea typeface="仿宋_GB2312" panose="02010609030101010101" pitchFamily="49" charset="-122"/>
              </a:rPr>
              <a:t>   </a:t>
            </a:r>
            <a:r>
              <a:rPr lang="zh-CN" altLang="en-US" sz="1600" b="1" dirty="0" smtClean="0">
                <a:latin typeface="仿宋_GB2312" panose="02010609030101010101" pitchFamily="49" charset="-122"/>
                <a:ea typeface="仿宋_GB2312" panose="02010609030101010101" pitchFamily="49" charset="-122"/>
              </a:rPr>
              <a:t>为进一步建立稳定和谐的劳动关系，促进企业又快又好发展。</a:t>
            </a:r>
            <a:r>
              <a:rPr lang="en-US" altLang="zh-CN" sz="1600" b="1" dirty="0" smtClean="0">
                <a:latin typeface="仿宋_GB2312" panose="02010609030101010101" pitchFamily="49" charset="-122"/>
                <a:ea typeface="仿宋_GB2312" panose="02010609030101010101" pitchFamily="49" charset="-122"/>
              </a:rPr>
              <a:t>3</a:t>
            </a:r>
            <a:r>
              <a:rPr lang="zh-CN" altLang="en-US" sz="1600" b="1" dirty="0" smtClean="0">
                <a:latin typeface="仿宋_GB2312" panose="02010609030101010101" pitchFamily="49" charset="-122"/>
                <a:ea typeface="仿宋_GB2312" panose="02010609030101010101" pitchFamily="49" charset="-122"/>
              </a:rPr>
              <a:t>月</a:t>
            </a:r>
            <a:r>
              <a:rPr lang="en-US" altLang="zh-CN" sz="1600" b="1" dirty="0" smtClean="0">
                <a:latin typeface="仿宋_GB2312" panose="02010609030101010101" pitchFamily="49" charset="-122"/>
                <a:ea typeface="仿宋_GB2312" panose="02010609030101010101" pitchFamily="49" charset="-122"/>
              </a:rPr>
              <a:t>25</a:t>
            </a:r>
            <a:r>
              <a:rPr lang="zh-CN" altLang="en-US" sz="1600" b="1" dirty="0">
                <a:latin typeface="仿宋_GB2312" panose="02010609030101010101" pitchFamily="49" charset="-122"/>
                <a:ea typeface="仿宋_GB2312" panose="02010609030101010101" pitchFamily="49" charset="-122"/>
              </a:rPr>
              <a:t>日，锦州市光伏行业</a:t>
            </a:r>
            <a:r>
              <a:rPr lang="en-US" altLang="zh-CN" sz="1600" b="1" dirty="0">
                <a:latin typeface="仿宋_GB2312" panose="02010609030101010101" pitchFamily="49" charset="-122"/>
                <a:ea typeface="仿宋_GB2312" panose="02010609030101010101" pitchFamily="49" charset="-122"/>
              </a:rPr>
              <a:t>2019</a:t>
            </a:r>
            <a:r>
              <a:rPr lang="zh-CN" altLang="en-US" sz="1600" b="1" dirty="0">
                <a:latin typeface="仿宋_GB2312" panose="02010609030101010101" pitchFamily="49" charset="-122"/>
                <a:ea typeface="仿宋_GB2312" panose="02010609030101010101" pitchFamily="49" charset="-122"/>
              </a:rPr>
              <a:t>年度工资集体协商</a:t>
            </a:r>
            <a:r>
              <a:rPr lang="zh-CN" altLang="en-US" sz="1600" b="1" dirty="0" smtClean="0">
                <a:latin typeface="仿宋_GB2312" panose="02010609030101010101" pitchFamily="49" charset="-122"/>
                <a:ea typeface="仿宋_GB2312" panose="02010609030101010101" pitchFamily="49" charset="-122"/>
              </a:rPr>
              <a:t>会议在</a:t>
            </a:r>
            <a:r>
              <a:rPr lang="zh-CN" altLang="en-US" sz="1600" b="1" dirty="0">
                <a:latin typeface="仿宋_GB2312" panose="02010609030101010101" pitchFamily="49" charset="-122"/>
                <a:ea typeface="仿宋_GB2312" panose="02010609030101010101" pitchFamily="49" charset="-122"/>
              </a:rPr>
              <a:t>锦州</a:t>
            </a:r>
            <a:r>
              <a:rPr lang="zh-CN" altLang="en-US" sz="1600" b="1" dirty="0" smtClean="0">
                <a:latin typeface="仿宋_GB2312" panose="02010609030101010101" pitchFamily="49" charset="-122"/>
                <a:ea typeface="仿宋_GB2312" panose="02010609030101010101" pitchFamily="49" charset="-122"/>
              </a:rPr>
              <a:t>市总工会四楼会议室召开</a:t>
            </a:r>
            <a:r>
              <a:rPr lang="zh-CN" altLang="en-US" sz="1600" b="1" dirty="0">
                <a:latin typeface="仿宋_GB2312" panose="02010609030101010101" pitchFamily="49" charset="-122"/>
                <a:ea typeface="仿宋_GB2312" panose="02010609030101010101" pitchFamily="49" charset="-122"/>
              </a:rPr>
              <a:t>。锦州市总工会副主席</a:t>
            </a:r>
            <a:r>
              <a:rPr lang="zh-CN" altLang="en-US" sz="1600" b="1" dirty="0" smtClean="0">
                <a:latin typeface="仿宋_GB2312" panose="02010609030101010101" pitchFamily="49" charset="-122"/>
                <a:ea typeface="仿宋_GB2312" panose="02010609030101010101" pitchFamily="49" charset="-122"/>
              </a:rPr>
              <a:t>孟军、民主</a:t>
            </a:r>
            <a:r>
              <a:rPr lang="zh-CN" altLang="en-US" sz="1600" b="1" dirty="0">
                <a:latin typeface="仿宋_GB2312" panose="02010609030101010101" pitchFamily="49" charset="-122"/>
                <a:ea typeface="仿宋_GB2312" panose="02010609030101010101" pitchFamily="49" charset="-122"/>
              </a:rPr>
              <a:t>管理</a:t>
            </a:r>
            <a:r>
              <a:rPr lang="zh-CN" altLang="en-US" sz="1600" b="1" dirty="0" smtClean="0">
                <a:latin typeface="仿宋_GB2312" panose="02010609030101010101" pitchFamily="49" charset="-122"/>
                <a:ea typeface="仿宋_GB2312" panose="02010609030101010101" pitchFamily="49" charset="-122"/>
              </a:rPr>
              <a:t>部部长周晨及相关企业人员应邀</a:t>
            </a:r>
            <a:r>
              <a:rPr lang="zh-CN" altLang="en-US" sz="1600" b="1" dirty="0">
                <a:latin typeface="仿宋_GB2312" panose="02010609030101010101" pitchFamily="49" charset="-122"/>
                <a:ea typeface="仿宋_GB2312" panose="02010609030101010101" pitchFamily="49" charset="-122"/>
              </a:rPr>
              <a:t>参加了会议</a:t>
            </a:r>
            <a:r>
              <a:rPr lang="zh-CN" altLang="en-US" sz="1600" b="1" dirty="0" smtClean="0">
                <a:latin typeface="仿宋_GB2312" panose="02010609030101010101" pitchFamily="49" charset="-122"/>
                <a:ea typeface="仿宋_GB2312" panose="02010609030101010101" pitchFamily="49" charset="-122"/>
              </a:rPr>
              <a:t>。会议由</a:t>
            </a:r>
            <a:r>
              <a:rPr lang="zh-CN" altLang="en-US" sz="1600" b="1" dirty="0">
                <a:latin typeface="仿宋_GB2312" panose="02010609030101010101" pitchFamily="49" charset="-122"/>
                <a:ea typeface="仿宋_GB2312" panose="02010609030101010101" pitchFamily="49" charset="-122"/>
              </a:rPr>
              <a:t>锦州市光伏行业工会联合会主席孟京</a:t>
            </a:r>
            <a:r>
              <a:rPr lang="zh-CN" altLang="en-US" sz="1600" b="1" dirty="0" smtClean="0">
                <a:latin typeface="仿宋_GB2312" panose="02010609030101010101" pitchFamily="49" charset="-122"/>
                <a:ea typeface="仿宋_GB2312" panose="02010609030101010101" pitchFamily="49" charset="-122"/>
              </a:rPr>
              <a:t>红主持。</a:t>
            </a:r>
            <a:endParaRPr lang="en-US" altLang="zh-CN" sz="1600" b="1" dirty="0" smtClean="0">
              <a:latin typeface="仿宋_GB2312" panose="02010609030101010101" pitchFamily="49" charset="-122"/>
              <a:ea typeface="仿宋_GB2312" panose="02010609030101010101" pitchFamily="49" charset="-122"/>
            </a:endParaRPr>
          </a:p>
          <a:p>
            <a:pPr>
              <a:lnSpc>
                <a:spcPct val="200000"/>
              </a:lnSpc>
            </a:pPr>
            <a:r>
              <a:rPr lang="en-US" altLang="zh-CN" sz="1600" b="1" dirty="0" smtClean="0">
                <a:latin typeface="仿宋_GB2312" panose="02010609030101010101" pitchFamily="49" charset="-122"/>
                <a:ea typeface="仿宋_GB2312" panose="02010609030101010101" pitchFamily="49" charset="-122"/>
              </a:rPr>
              <a:t>    </a:t>
            </a:r>
            <a:r>
              <a:rPr lang="zh-CN" altLang="zh-CN" sz="1600" b="1" dirty="0" smtClean="0">
                <a:latin typeface="仿宋_GB2312" panose="02010609030101010101" pitchFamily="49" charset="-122"/>
                <a:ea typeface="仿宋_GB2312" panose="02010609030101010101" pitchFamily="49" charset="-122"/>
              </a:rPr>
              <a:t>会上，</a:t>
            </a:r>
            <a:r>
              <a:rPr lang="zh-CN" altLang="en-US" sz="1600" b="1" dirty="0">
                <a:latin typeface="仿宋_GB2312" panose="02010609030101010101" pitchFamily="49" charset="-122"/>
                <a:ea typeface="仿宋_GB2312" panose="02010609030101010101" pitchFamily="49" charset="-122"/>
              </a:rPr>
              <a:t>以锦州市光伏行业工会联合会主席孟京红为首席代表的职工方与以我司品保技术中心总经理张海为首席代表的企业方务实坦诚、情理相争</a:t>
            </a:r>
            <a:r>
              <a:rPr lang="zh-CN" altLang="en-US" sz="1600" b="1" dirty="0" smtClean="0">
                <a:latin typeface="仿宋_GB2312" panose="02010609030101010101" pitchFamily="49" charset="-122"/>
                <a:ea typeface="仿宋_GB2312" panose="02010609030101010101" pitchFamily="49" charset="-122"/>
              </a:rPr>
              <a:t>，就</a:t>
            </a:r>
            <a:r>
              <a:rPr lang="zh-CN" altLang="en-US" sz="1600" b="1" dirty="0">
                <a:latin typeface="仿宋_GB2312" panose="02010609030101010101" pitchFamily="49" charset="-122"/>
                <a:ea typeface="仿宋_GB2312" panose="02010609030101010101" pitchFamily="49" charset="-122"/>
              </a:rPr>
              <a:t>行业主要岗位工资标准、带薪休假、职工劳动保护、技术工人待遇提升、职工福利待遇五个议题展开了细致协商，最终达成一致</a:t>
            </a:r>
            <a:r>
              <a:rPr lang="zh-CN" altLang="en-US" sz="1600" b="1" dirty="0" smtClean="0">
                <a:latin typeface="仿宋_GB2312" panose="02010609030101010101" pitchFamily="49" charset="-122"/>
                <a:ea typeface="仿宋_GB2312" panose="02010609030101010101" pitchFamily="49" charset="-122"/>
              </a:rPr>
              <a:t>。</a:t>
            </a:r>
            <a:endParaRPr lang="en-US" altLang="zh-CN" sz="1600" b="1" dirty="0" smtClean="0">
              <a:latin typeface="仿宋_GB2312" panose="02010609030101010101" pitchFamily="49" charset="-122"/>
              <a:ea typeface="仿宋_GB2312" panose="02010609030101010101" pitchFamily="49"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矩形 1"/>
          <p:cNvSpPr/>
          <p:nvPr/>
        </p:nvSpPr>
        <p:spPr>
          <a:xfrm>
            <a:off x="611560" y="535236"/>
            <a:ext cx="7920880" cy="3539430"/>
          </a:xfrm>
          <a:prstGeom prst="rect">
            <a:avLst/>
          </a:prstGeom>
        </p:spPr>
        <p:txBody>
          <a:bodyPr wrap="square">
            <a:spAutoFit/>
          </a:bodyPr>
          <a:lstStyle/>
          <a:p>
            <a:pPr>
              <a:lnSpc>
                <a:spcPct val="200000"/>
              </a:lnSpc>
            </a:pPr>
            <a:r>
              <a:rPr lang="zh-CN" altLang="en-US" sz="1600" b="1" dirty="0" smtClean="0">
                <a:latin typeface="仿宋_GB2312" panose="02010609030101010101" pitchFamily="49" charset="-122"/>
                <a:ea typeface="仿宋_GB2312" panose="02010609030101010101" pitchFamily="49" charset="-122"/>
              </a:rPr>
              <a:t>    孟</a:t>
            </a:r>
            <a:r>
              <a:rPr lang="zh-CN" altLang="en-US" sz="1600" b="1" dirty="0">
                <a:latin typeface="仿宋_GB2312" panose="02010609030101010101" pitchFamily="49" charset="-122"/>
                <a:ea typeface="仿宋_GB2312" panose="02010609030101010101" pitchFamily="49" charset="-122"/>
              </a:rPr>
              <a:t>军副主席</a:t>
            </a:r>
            <a:r>
              <a:rPr lang="zh-CN" altLang="en-US" sz="1600" b="1" dirty="0" smtClean="0">
                <a:latin typeface="仿宋_GB2312" panose="02010609030101010101" pitchFamily="49" charset="-122"/>
                <a:ea typeface="仿宋_GB2312" panose="02010609030101010101" pitchFamily="49" charset="-122"/>
              </a:rPr>
              <a:t>在会议最后说，</a:t>
            </a:r>
            <a:r>
              <a:rPr lang="zh-CN" altLang="en-US" sz="1600" b="1" dirty="0">
                <a:latin typeface="仿宋_GB2312" panose="02010609030101010101" pitchFamily="49" charset="-122"/>
                <a:ea typeface="仿宋_GB2312" panose="02010609030101010101" pitchFamily="49" charset="-122"/>
              </a:rPr>
              <a:t>协商就是要互相妥协、互相让步，兼顾彼此利益</a:t>
            </a:r>
            <a:r>
              <a:rPr lang="zh-CN" altLang="en-US" sz="1600" b="1" dirty="0" smtClean="0">
                <a:latin typeface="仿宋_GB2312" panose="02010609030101010101" pitchFamily="49" charset="-122"/>
                <a:ea typeface="仿宋_GB2312" panose="02010609030101010101" pitchFamily="49" charset="-122"/>
              </a:rPr>
              <a:t>才能</a:t>
            </a:r>
            <a:r>
              <a:rPr lang="zh-CN" altLang="en-US" sz="1600" b="1" dirty="0">
                <a:latin typeface="仿宋_GB2312" panose="02010609030101010101" pitchFamily="49" charset="-122"/>
                <a:ea typeface="仿宋_GB2312" panose="02010609030101010101" pitchFamily="49" charset="-122"/>
              </a:rPr>
              <a:t>实现可持续发展。习近平总书记在国与国的关系中提出的共商、共建、共享理念同时也适用于我们的工资集体协商，劳资双方只有心往一处想、劲往一处使才能实现企业发展和职工受益的和谐共赢</a:t>
            </a:r>
            <a:r>
              <a:rPr lang="zh-CN" altLang="en-US" sz="1600" b="1" dirty="0" smtClean="0">
                <a:latin typeface="仿宋_GB2312" panose="02010609030101010101" pitchFamily="49" charset="-122"/>
                <a:ea typeface="仿宋_GB2312" panose="02010609030101010101" pitchFamily="49" charset="-122"/>
              </a:rPr>
              <a:t>！</a:t>
            </a:r>
            <a:endParaRPr lang="en-US" altLang="zh-CN" sz="1600" b="1" dirty="0" smtClean="0">
              <a:latin typeface="仿宋_GB2312" panose="02010609030101010101" pitchFamily="49" charset="-122"/>
              <a:ea typeface="仿宋_GB2312" panose="02010609030101010101" pitchFamily="49" charset="-122"/>
            </a:endParaRPr>
          </a:p>
          <a:p>
            <a:pPr>
              <a:lnSpc>
                <a:spcPct val="200000"/>
              </a:lnSpc>
            </a:pPr>
            <a:r>
              <a:rPr lang="zh-CN" altLang="en-US" sz="1600" b="1" dirty="0" smtClean="0">
                <a:latin typeface="仿宋_GB2312" panose="02010609030101010101" pitchFamily="49" charset="-122"/>
                <a:ea typeface="仿宋_GB2312" panose="02010609030101010101" pitchFamily="49" charset="-122"/>
              </a:rPr>
              <a:t>    我司自推动</a:t>
            </a:r>
            <a:r>
              <a:rPr lang="zh-CN" altLang="en-US" sz="1600" b="1" dirty="0">
                <a:latin typeface="仿宋_GB2312" panose="02010609030101010101" pitchFamily="49" charset="-122"/>
                <a:ea typeface="仿宋_GB2312" panose="02010609030101010101" pitchFamily="49" charset="-122"/>
              </a:rPr>
              <a:t>实施集体协商</a:t>
            </a:r>
            <a:r>
              <a:rPr lang="zh-CN" altLang="en-US" sz="1600" b="1" dirty="0" smtClean="0">
                <a:latin typeface="仿宋_GB2312" panose="02010609030101010101" pitchFamily="49" charset="-122"/>
                <a:ea typeface="仿宋_GB2312" panose="02010609030101010101" pitchFamily="49" charset="-122"/>
              </a:rPr>
              <a:t>工作以来，</a:t>
            </a:r>
            <a:r>
              <a:rPr lang="zh-CN" altLang="en-US" sz="1600" b="1" dirty="0">
                <a:latin typeface="仿宋_GB2312" panose="02010609030101010101" pitchFamily="49" charset="-122"/>
                <a:ea typeface="仿宋_GB2312" panose="02010609030101010101" pitchFamily="49" charset="-122"/>
              </a:rPr>
              <a:t>有效巩固和发展了和谐稳定的劳动关系，调动了广大职工的积极性、主动性</a:t>
            </a:r>
            <a:r>
              <a:rPr lang="zh-CN" altLang="en-US" sz="1600" b="1" dirty="0" smtClean="0">
                <a:latin typeface="仿宋_GB2312" panose="02010609030101010101" pitchFamily="49" charset="-122"/>
                <a:ea typeface="仿宋_GB2312" panose="02010609030101010101" pitchFamily="49" charset="-122"/>
              </a:rPr>
              <a:t>。今后，我司工会将进一步服务</a:t>
            </a:r>
            <a:r>
              <a:rPr lang="zh-CN" altLang="en-US" sz="1600" b="1" dirty="0">
                <a:latin typeface="仿宋_GB2312" panose="02010609030101010101" pitchFamily="49" charset="-122"/>
                <a:ea typeface="仿宋_GB2312" panose="02010609030101010101" pitchFamily="49" charset="-122"/>
              </a:rPr>
              <a:t>于企业和职工的和谐关系建设</a:t>
            </a:r>
            <a:r>
              <a:rPr lang="zh-CN" altLang="en-US" sz="1600" b="1" dirty="0" smtClean="0">
                <a:latin typeface="仿宋_GB2312" panose="02010609030101010101" pitchFamily="49" charset="-122"/>
                <a:ea typeface="仿宋_GB2312" panose="02010609030101010101" pitchFamily="49" charset="-122"/>
              </a:rPr>
              <a:t>，</a:t>
            </a:r>
            <a:r>
              <a:rPr lang="zh-CN" altLang="en-US" sz="1600" b="1" dirty="0" smtClean="0">
                <a:latin typeface="仿宋_GB2312" panose="02010609030101010101" pitchFamily="49" charset="-122"/>
                <a:ea typeface="仿宋_GB2312" panose="02010609030101010101" pitchFamily="49" charset="-122"/>
                <a:sym typeface="+mn-ea"/>
              </a:rPr>
              <a:t>深化工作、创新工作，</a:t>
            </a:r>
            <a:r>
              <a:rPr lang="zh-CN" altLang="en-US" sz="1600" b="1" dirty="0" smtClean="0">
                <a:latin typeface="仿宋_GB2312" panose="02010609030101010101" pitchFamily="49" charset="-122"/>
                <a:ea typeface="仿宋_GB2312" panose="02010609030101010101" pitchFamily="49" charset="-122"/>
              </a:rPr>
              <a:t>共谋</a:t>
            </a:r>
            <a:r>
              <a:rPr lang="zh-CN" altLang="en-US" sz="1600" b="1" dirty="0">
                <a:latin typeface="仿宋_GB2312" panose="02010609030101010101" pitchFamily="49" charset="-122"/>
                <a:ea typeface="仿宋_GB2312" panose="02010609030101010101" pitchFamily="49" charset="-122"/>
              </a:rPr>
              <a:t>发展</a:t>
            </a:r>
            <a:r>
              <a:rPr lang="zh-CN" altLang="en-US" sz="1600" b="1" dirty="0" smtClean="0">
                <a:latin typeface="仿宋_GB2312" panose="02010609030101010101" pitchFamily="49" charset="-122"/>
                <a:ea typeface="仿宋_GB2312" panose="02010609030101010101" pitchFamily="49" charset="-122"/>
              </a:rPr>
              <a:t>、共</a:t>
            </a:r>
            <a:r>
              <a:rPr lang="zh-CN" altLang="en-US" sz="1600" b="1" dirty="0">
                <a:latin typeface="仿宋_GB2312" panose="02010609030101010101" pitchFamily="49" charset="-122"/>
                <a:ea typeface="仿宋_GB2312" panose="02010609030101010101" pitchFamily="49" charset="-122"/>
              </a:rPr>
              <a:t>创未来</a:t>
            </a:r>
            <a:r>
              <a:rPr lang="zh-CN" altLang="en-US" sz="1600" b="1" dirty="0" smtClean="0">
                <a:latin typeface="仿宋_GB2312" panose="02010609030101010101" pitchFamily="49" charset="-122"/>
                <a:ea typeface="仿宋_GB2312" panose="02010609030101010101" pitchFamily="49" charset="-122"/>
              </a:rPr>
              <a:t>。</a:t>
            </a:r>
            <a:endParaRPr lang="en-US" altLang="zh-CN" sz="1600" b="1" dirty="0">
              <a:latin typeface="仿宋_GB2312" panose="02010609030101010101" pitchFamily="49" charset="-122"/>
              <a:ea typeface="仿宋_GB2312" panose="02010609030101010101" pitchFamily="49" charset="-122"/>
            </a:endParaRPr>
          </a:p>
        </p:txBody>
      </p:sp>
    </p:spTree>
    <p:extLst>
      <p:ext uri="{BB962C8B-B14F-4D97-AF65-F5344CB8AC3E}">
        <p14:creationId xmlns:p14="http://schemas.microsoft.com/office/powerpoint/2010/main" val="36504217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23628" y="929954"/>
            <a:ext cx="6696744" cy="3283591"/>
          </a:xfrm>
          <a:prstGeom prst="rect">
            <a:avLst/>
          </a:prstGeom>
          <a:ln>
            <a:noFill/>
          </a:ln>
          <a:effectLst>
            <a:outerShdw blurRad="292100" dist="139700" dir="2700000" algn="tl" rotWithShape="0">
              <a:srgbClr val="333333">
                <a:alpha val="65000"/>
              </a:srgbClr>
            </a:outerShdw>
          </a:effectLst>
        </p:spPr>
      </p:pic>
      <p:sp>
        <p:nvSpPr>
          <p:cNvPr id="5" name="矩形 4"/>
          <p:cNvSpPr/>
          <p:nvPr/>
        </p:nvSpPr>
        <p:spPr>
          <a:xfrm>
            <a:off x="2116840" y="4371950"/>
            <a:ext cx="4910319" cy="369332"/>
          </a:xfrm>
          <a:prstGeom prst="rect">
            <a:avLst/>
          </a:prstGeom>
        </p:spPr>
        <p:txBody>
          <a:bodyPr wrap="none">
            <a:spAutoFit/>
          </a:bodyPr>
          <a:lstStyle/>
          <a:p>
            <a:r>
              <a:rPr lang="zh-CN" altLang="en-US" b="1" dirty="0">
                <a:ln/>
                <a:solidFill>
                  <a:srgbClr val="0070C0"/>
                </a:solidFill>
                <a:effectLst>
                  <a:outerShdw blurRad="38100" dist="19050" dir="2700000" algn="tl" rotWithShape="0">
                    <a:schemeClr val="dk1">
                      <a:alpha val="40000"/>
                    </a:schemeClr>
                  </a:outerShdw>
                </a:effectLst>
                <a:latin typeface="华文中宋" panose="02010600040101010101" pitchFamily="2" charset="-122"/>
                <a:ea typeface="华文中宋" panose="02010600040101010101" pitchFamily="2" charset="-122"/>
              </a:rPr>
              <a:t>锦州</a:t>
            </a:r>
            <a:r>
              <a:rPr lang="zh-CN" altLang="zh-CN" b="1" dirty="0">
                <a:ln/>
                <a:solidFill>
                  <a:srgbClr val="0070C0"/>
                </a:solidFill>
                <a:effectLst>
                  <a:outerShdw blurRad="38100" dist="19050" dir="2700000" algn="tl" rotWithShape="0">
                    <a:schemeClr val="dk1">
                      <a:alpha val="40000"/>
                    </a:schemeClr>
                  </a:outerShdw>
                </a:effectLst>
                <a:latin typeface="华文中宋" panose="02010600040101010101" pitchFamily="2" charset="-122"/>
                <a:ea typeface="华文中宋" panose="02010600040101010101" pitchFamily="2" charset="-122"/>
              </a:rPr>
              <a:t>市光伏行业</a:t>
            </a:r>
            <a:r>
              <a:rPr lang="en-US" altLang="zh-CN" b="1" dirty="0">
                <a:ln/>
                <a:solidFill>
                  <a:srgbClr val="0070C0"/>
                </a:solidFill>
                <a:effectLst>
                  <a:outerShdw blurRad="38100" dist="19050" dir="2700000" algn="tl" rotWithShape="0">
                    <a:schemeClr val="dk1">
                      <a:alpha val="40000"/>
                    </a:schemeClr>
                  </a:outerShdw>
                </a:effectLst>
                <a:latin typeface="华文中宋" panose="02010600040101010101" pitchFamily="2" charset="-122"/>
                <a:ea typeface="华文中宋" panose="02010600040101010101" pitchFamily="2" charset="-122"/>
              </a:rPr>
              <a:t>2019</a:t>
            </a:r>
            <a:r>
              <a:rPr lang="zh-CN" altLang="en-US" b="1" dirty="0" smtClean="0">
                <a:ln/>
                <a:solidFill>
                  <a:srgbClr val="0070C0"/>
                </a:solidFill>
                <a:effectLst>
                  <a:outerShdw blurRad="38100" dist="19050" dir="2700000" algn="tl" rotWithShape="0">
                    <a:schemeClr val="dk1">
                      <a:alpha val="40000"/>
                    </a:schemeClr>
                  </a:outerShdw>
                </a:effectLst>
                <a:latin typeface="华文中宋" panose="02010600040101010101" pitchFamily="2" charset="-122"/>
                <a:ea typeface="华文中宋" panose="02010600040101010101" pitchFamily="2" charset="-122"/>
              </a:rPr>
              <a:t>年工资集体</a:t>
            </a:r>
            <a:r>
              <a:rPr lang="zh-CN" altLang="en-US" b="1" dirty="0">
                <a:ln/>
                <a:solidFill>
                  <a:srgbClr val="0070C0"/>
                </a:solidFill>
                <a:effectLst>
                  <a:outerShdw blurRad="38100" dist="19050" dir="2700000" algn="tl" rotWithShape="0">
                    <a:schemeClr val="dk1">
                      <a:alpha val="40000"/>
                    </a:schemeClr>
                  </a:outerShdw>
                </a:effectLst>
                <a:latin typeface="华文中宋" panose="02010600040101010101" pitchFamily="2" charset="-122"/>
                <a:ea typeface="华文中宋" panose="02010600040101010101" pitchFamily="2" charset="-122"/>
              </a:rPr>
              <a:t>协商</a:t>
            </a:r>
            <a:r>
              <a:rPr lang="zh-CN" altLang="en-US" b="1" dirty="0" smtClean="0">
                <a:ln/>
                <a:solidFill>
                  <a:srgbClr val="0070C0"/>
                </a:solidFill>
                <a:effectLst>
                  <a:outerShdw blurRad="38100" dist="19050" dir="2700000" algn="tl" rotWithShape="0">
                    <a:schemeClr val="dk1">
                      <a:alpha val="40000"/>
                    </a:schemeClr>
                  </a:outerShdw>
                </a:effectLst>
                <a:latin typeface="华文中宋" panose="02010600040101010101" pitchFamily="2" charset="-122"/>
                <a:ea typeface="华文中宋" panose="02010600040101010101" pitchFamily="2" charset="-122"/>
              </a:rPr>
              <a:t>会议</a:t>
            </a:r>
            <a:r>
              <a:rPr lang="zh-CN" altLang="en-US" b="1" dirty="0">
                <a:ln/>
                <a:solidFill>
                  <a:srgbClr val="0070C0"/>
                </a:solidFill>
                <a:effectLst>
                  <a:outerShdw blurRad="38100" dist="19050" dir="2700000" algn="tl" rotWithShape="0">
                    <a:schemeClr val="dk1">
                      <a:alpha val="40000"/>
                    </a:schemeClr>
                  </a:outerShdw>
                </a:effectLst>
                <a:latin typeface="华文中宋" panose="02010600040101010101" pitchFamily="2" charset="-122"/>
                <a:ea typeface="华文中宋" panose="02010600040101010101" pitchFamily="2" charset="-122"/>
              </a:rPr>
              <a:t>现场</a:t>
            </a:r>
            <a:endParaRPr lang="zh-CN" altLang="en-US" dirty="0">
              <a:solidFill>
                <a:srgbClr val="0070C0"/>
              </a:solidFill>
              <a:latin typeface="华文中宋" panose="02010600040101010101" pitchFamily="2" charset="-122"/>
              <a:ea typeface="华文中宋" panose="02010600040101010101" pitchFamily="2" charset="-122"/>
            </a:endParaRPr>
          </a:p>
        </p:txBody>
      </p:sp>
    </p:spTree>
    <p:extLst>
      <p:ext uri="{BB962C8B-B14F-4D97-AF65-F5344CB8AC3E}">
        <p14:creationId xmlns:p14="http://schemas.microsoft.com/office/powerpoint/2010/main" val="33955825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29763" y="1090698"/>
            <a:ext cx="6684473" cy="2962104"/>
          </a:xfrm>
          <a:prstGeom prst="rect">
            <a:avLst/>
          </a:prstGeom>
          <a:ln>
            <a:noFill/>
          </a:ln>
          <a:effectLst>
            <a:outerShdw blurRad="292100" dist="139700" dir="2700000" algn="tl" rotWithShape="0">
              <a:srgbClr val="333333">
                <a:alpha val="65000"/>
              </a:srgbClr>
            </a:outerShdw>
          </a:effectLst>
        </p:spPr>
      </p:pic>
      <p:sp>
        <p:nvSpPr>
          <p:cNvPr id="4" name="矩形 3"/>
          <p:cNvSpPr/>
          <p:nvPr/>
        </p:nvSpPr>
        <p:spPr>
          <a:xfrm>
            <a:off x="2116838" y="4227934"/>
            <a:ext cx="4910319" cy="369332"/>
          </a:xfrm>
          <a:prstGeom prst="rect">
            <a:avLst/>
          </a:prstGeom>
        </p:spPr>
        <p:txBody>
          <a:bodyPr wrap="none">
            <a:spAutoFit/>
          </a:bodyPr>
          <a:lstStyle/>
          <a:p>
            <a:r>
              <a:rPr lang="zh-CN" altLang="en-US" b="1" dirty="0" smtClean="0">
                <a:ln/>
                <a:solidFill>
                  <a:srgbClr val="0070C0"/>
                </a:solidFill>
                <a:effectLst>
                  <a:outerShdw blurRad="38100" dist="19050" dir="2700000" algn="tl" rotWithShape="0">
                    <a:schemeClr val="dk1">
                      <a:alpha val="40000"/>
                    </a:schemeClr>
                  </a:outerShdw>
                </a:effectLst>
                <a:latin typeface="华文中宋" panose="02010600040101010101" pitchFamily="2" charset="-122"/>
                <a:ea typeface="华文中宋" panose="02010600040101010101" pitchFamily="2" charset="-122"/>
              </a:rPr>
              <a:t>锦州</a:t>
            </a:r>
            <a:r>
              <a:rPr lang="zh-CN" altLang="zh-CN" b="1" dirty="0" smtClean="0">
                <a:ln/>
                <a:solidFill>
                  <a:srgbClr val="0070C0"/>
                </a:solidFill>
                <a:effectLst>
                  <a:outerShdw blurRad="38100" dist="19050" dir="2700000" algn="tl" rotWithShape="0">
                    <a:schemeClr val="dk1">
                      <a:alpha val="40000"/>
                    </a:schemeClr>
                  </a:outerShdw>
                </a:effectLst>
                <a:latin typeface="华文中宋" panose="02010600040101010101" pitchFamily="2" charset="-122"/>
                <a:ea typeface="华文中宋" panose="02010600040101010101" pitchFamily="2" charset="-122"/>
              </a:rPr>
              <a:t>市</a:t>
            </a:r>
            <a:r>
              <a:rPr lang="zh-CN" altLang="zh-CN" b="1" dirty="0">
                <a:ln/>
                <a:solidFill>
                  <a:srgbClr val="0070C0"/>
                </a:solidFill>
                <a:effectLst>
                  <a:outerShdw blurRad="38100" dist="19050" dir="2700000" algn="tl" rotWithShape="0">
                    <a:schemeClr val="dk1">
                      <a:alpha val="40000"/>
                    </a:schemeClr>
                  </a:outerShdw>
                </a:effectLst>
                <a:latin typeface="华文中宋" panose="02010600040101010101" pitchFamily="2" charset="-122"/>
                <a:ea typeface="华文中宋" panose="02010600040101010101" pitchFamily="2" charset="-122"/>
              </a:rPr>
              <a:t>光伏行业</a:t>
            </a:r>
            <a:r>
              <a:rPr lang="en-US" altLang="zh-CN" b="1" dirty="0" smtClean="0">
                <a:ln/>
                <a:solidFill>
                  <a:srgbClr val="0070C0"/>
                </a:solidFill>
                <a:effectLst>
                  <a:outerShdw blurRad="38100" dist="19050" dir="2700000" algn="tl" rotWithShape="0">
                    <a:schemeClr val="dk1">
                      <a:alpha val="40000"/>
                    </a:schemeClr>
                  </a:outerShdw>
                </a:effectLst>
                <a:latin typeface="华文中宋" panose="02010600040101010101" pitchFamily="2" charset="-122"/>
                <a:ea typeface="华文中宋" panose="02010600040101010101" pitchFamily="2" charset="-122"/>
              </a:rPr>
              <a:t>2019</a:t>
            </a:r>
            <a:r>
              <a:rPr lang="zh-CN" altLang="en-US" b="1" dirty="0" smtClean="0">
                <a:ln/>
                <a:solidFill>
                  <a:srgbClr val="0070C0"/>
                </a:solidFill>
                <a:effectLst>
                  <a:outerShdw blurRad="38100" dist="19050" dir="2700000" algn="tl" rotWithShape="0">
                    <a:schemeClr val="dk1">
                      <a:alpha val="40000"/>
                    </a:schemeClr>
                  </a:outerShdw>
                </a:effectLst>
                <a:latin typeface="华文中宋" panose="02010600040101010101" pitchFamily="2" charset="-122"/>
                <a:ea typeface="华文中宋" panose="02010600040101010101" pitchFamily="2" charset="-122"/>
              </a:rPr>
              <a:t>年工资集体</a:t>
            </a:r>
            <a:r>
              <a:rPr lang="zh-CN" altLang="en-US" b="1" dirty="0">
                <a:ln/>
                <a:solidFill>
                  <a:srgbClr val="0070C0"/>
                </a:solidFill>
                <a:effectLst>
                  <a:outerShdw blurRad="38100" dist="19050" dir="2700000" algn="tl" rotWithShape="0">
                    <a:schemeClr val="dk1">
                      <a:alpha val="40000"/>
                    </a:schemeClr>
                  </a:outerShdw>
                </a:effectLst>
                <a:latin typeface="华文中宋" panose="02010600040101010101" pitchFamily="2" charset="-122"/>
                <a:ea typeface="华文中宋" panose="02010600040101010101" pitchFamily="2" charset="-122"/>
              </a:rPr>
              <a:t>协商</a:t>
            </a:r>
            <a:r>
              <a:rPr lang="zh-CN" altLang="en-US" b="1" dirty="0" smtClean="0">
                <a:ln/>
                <a:solidFill>
                  <a:srgbClr val="0070C0"/>
                </a:solidFill>
                <a:effectLst>
                  <a:outerShdw blurRad="38100" dist="19050" dir="2700000" algn="tl" rotWithShape="0">
                    <a:schemeClr val="dk1">
                      <a:alpha val="40000"/>
                    </a:schemeClr>
                  </a:outerShdw>
                </a:effectLst>
                <a:latin typeface="华文中宋" panose="02010600040101010101" pitchFamily="2" charset="-122"/>
                <a:ea typeface="华文中宋" panose="02010600040101010101" pitchFamily="2" charset="-122"/>
              </a:rPr>
              <a:t>会议合影</a:t>
            </a:r>
            <a:endParaRPr lang="zh-CN" altLang="en-US" dirty="0">
              <a:solidFill>
                <a:srgbClr val="0070C0"/>
              </a:solidFill>
              <a:latin typeface="华文中宋" panose="02010600040101010101" pitchFamily="2" charset="-122"/>
              <a:ea typeface="华文中宋" panose="02010600040101010101" pitchFamily="2" charset="-122"/>
            </a:endParaRPr>
          </a:p>
        </p:txBody>
      </p:sp>
    </p:spTree>
    <p:extLst>
      <p:ext uri="{BB962C8B-B14F-4D97-AF65-F5344CB8AC3E}">
        <p14:creationId xmlns:p14="http://schemas.microsoft.com/office/powerpoint/2010/main" val="1877583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图片 2" descr="微信图片_201801181425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3" y="-15875"/>
            <a:ext cx="9178926" cy="517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2"/>
          <p:cNvSpPr>
            <a:spLocks noChangeArrowheads="1"/>
          </p:cNvSpPr>
          <p:nvPr/>
        </p:nvSpPr>
        <p:spPr bwMode="auto">
          <a:xfrm>
            <a:off x="107950" y="4300538"/>
            <a:ext cx="2316636"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p>
            <a:r>
              <a:rPr lang="en-US" altLang="zh-CN" sz="3200" b="1" noProof="1" smtClean="0">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2019-3-29</a:t>
            </a:r>
            <a:endParaRPr lang="en-US" altLang="zh-CN" sz="3200" b="1" noProof="1">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DOC_GUID" val="{cd548d8e-f392-47ec-96c3-57527a33ede9}"/>
</p:tagLst>
</file>

<file path=ppt/theme/theme1.xml><?xml version="1.0" encoding="utf-8"?>
<a:theme xmlns:a="http://schemas.openxmlformats.org/drawingml/2006/main" name="电子报第八期">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电子报第八期</Template>
  <TotalTime>304</TotalTime>
  <Words>353</Words>
  <Application>Microsoft Office PowerPoint</Application>
  <PresentationFormat>全屏显示(16:9)</PresentationFormat>
  <Paragraphs>14</Paragraphs>
  <Slides>7</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7</vt:i4>
      </vt:variant>
    </vt:vector>
  </HeadingPairs>
  <TitlesOfParts>
    <vt:vector size="15" baseType="lpstr">
      <vt:lpstr>Arial</vt:lpstr>
      <vt:lpstr>宋体</vt:lpstr>
      <vt:lpstr>微软雅黑</vt:lpstr>
      <vt:lpstr>华文行楷</vt:lpstr>
      <vt:lpstr>仿宋_GB2312</vt:lpstr>
      <vt:lpstr>华文中宋</vt:lpstr>
      <vt:lpstr>Calibri</vt:lpstr>
      <vt:lpstr>电子报第八期</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sunnyenergy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ydq002</dc:creator>
  <cp:lastModifiedBy>ydq002</cp:lastModifiedBy>
  <cp:revision>23</cp:revision>
  <dcterms:created xsi:type="dcterms:W3CDTF">2019-03-27T01:59:47Z</dcterms:created>
  <dcterms:modified xsi:type="dcterms:W3CDTF">2019-04-01T01:27:05Z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2052-11.1.0.8527</vt:lpwstr>
  </property>
</Properties>
</file>