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5"/>
  </p:notesMasterIdLst>
  <p:sldIdLst>
    <p:sldId id="289" r:id="rId2"/>
    <p:sldId id="290" r:id="rId3"/>
    <p:sldId id="292" r:id="rId4"/>
    <p:sldId id="293" r:id="rId5"/>
    <p:sldId id="308" r:id="rId6"/>
    <p:sldId id="300" r:id="rId7"/>
    <p:sldId id="294" r:id="rId8"/>
    <p:sldId id="298" r:id="rId9"/>
    <p:sldId id="301" r:id="rId10"/>
    <p:sldId id="302" r:id="rId11"/>
    <p:sldId id="299" r:id="rId12"/>
    <p:sldId id="296" r:id="rId13"/>
    <p:sldId id="291" r:id="rId14"/>
  </p:sldIdLst>
  <p:sldSz cx="9144000" cy="5143500" type="screen16x9"/>
  <p:notesSz cx="6834188" cy="9979025"/>
  <p:embeddedFontLst>
    <p:embeddedFont>
      <p:font typeface="华文行楷" panose="02010800040101010101" pitchFamily="2" charset="-122"/>
      <p:regular r:id="rId16"/>
    </p:embeddedFont>
    <p:embeddedFont>
      <p:font typeface="微软雅黑" panose="020B0503020204020204" pitchFamily="34" charset="-122"/>
      <p:regular r:id="rId17"/>
      <p:bold r:id="rId18"/>
    </p:embeddedFont>
    <p:embeddedFont>
      <p:font typeface="仿宋_GB2312" panose="02010609030101010101" pitchFamily="49" charset="-122"/>
      <p:regular r:id="rId19"/>
    </p:embeddedFont>
    <p:embeddedFont>
      <p:font typeface="华文中宋" panose="02010600040101010101" pitchFamily="2" charset="-122"/>
      <p:regular r:id="rId20"/>
    </p:embeddedFont>
    <p:embeddedFont>
      <p:font typeface="隶书" panose="02010509060101010101" pitchFamily="49" charset="-122"/>
      <p:regular r:id="rId21"/>
    </p:embeddedFont>
    <p:embeddedFont>
      <p:font typeface="Calibri" panose="020F0502020204030204" pitchFamily="34" charset="0"/>
      <p:regular r:id="rId22"/>
      <p:bold r:id="rId23"/>
      <p:italic r:id="rId24"/>
      <p:boldItalic r:id="rId25"/>
    </p:embeddedFont>
  </p:embeddedFontLst>
  <p:custDataLst>
    <p:tags r:id="rId26"/>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45" autoAdjust="0"/>
    <p:restoredTop sz="94556" autoAdjust="0"/>
  </p:normalViewPr>
  <p:slideViewPr>
    <p:cSldViewPr>
      <p:cViewPr>
        <p:scale>
          <a:sx n="75" d="100"/>
          <a:sy n="75" d="100"/>
        </p:scale>
        <p:origin x="-1062" y="-432"/>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pPr>
              <a:defRPr/>
            </a:pPr>
            <a:fld id="{0CDBE4D7-63AD-4ABA-89B0-0101617B61D8}" type="datetimeFigureOut">
              <a:rPr lang="zh-CN" altLang="en-US"/>
              <a:t>2019-5-29</a:t>
            </a:fld>
            <a:endParaRPr lang="zh-CN" altLang="en-US"/>
          </a:p>
        </p:txBody>
      </p:sp>
      <p:sp>
        <p:nvSpPr>
          <p:cNvPr id="9220"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9"/>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lstStyle>
            <a:lvl1pPr algn="r">
              <a:buFont typeface="Arial" panose="020B0604020202020204" pitchFamily="34" charset="0"/>
              <a:buNone/>
              <a:defRPr sz="1200" smtClean="0"/>
            </a:lvl1pPr>
          </a:lstStyle>
          <a:p>
            <a:pPr>
              <a:defRPr/>
            </a:pPr>
            <a:fld id="{112C3090-3050-49E5-BA3A-910F563B25EB}" type="slidenum">
              <a:rPr lang="zh-CN" altLang="en-US"/>
              <a:t>‹#›</a:t>
            </a:fld>
            <a:endParaRPr lang="zh-CN" altLang="en-US"/>
          </a:p>
        </p:txBody>
      </p:sp>
    </p:spTree>
    <p:extLst>
      <p:ext uri="{BB962C8B-B14F-4D97-AF65-F5344CB8AC3E}">
        <p14:creationId xmlns:p14="http://schemas.microsoft.com/office/powerpoint/2010/main" val="3630465646"/>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86097402-8C08-45A1-BBA8-E14F688183CE}" type="datetimeFigureOut">
              <a:rPr lang="zh-CN" altLang="en-US"/>
              <a:t>2019-5-29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F8BB7FD-FA86-4E55-BAE3-9A4D4674DF46}" type="slidenum">
              <a:rPr lang="zh-CN" altLang="en-US"/>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CC5A3892-6424-4416-852C-7466FF536C7E}" type="datetimeFigureOut">
              <a:rPr lang="zh-CN" altLang="en-US"/>
              <a:t>2019-5-29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40AF6C9-FEF9-49E6-B783-58FF7670C8C6}"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9AAEAF4-5391-4858-BB19-C14555A900DE}" type="datetimeFigureOut">
              <a:rPr lang="zh-CN" altLang="en-US"/>
              <a:t>2019-5-29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67C3F0F-868C-4102-9F02-6E567B2A0D31}"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2D85FDBA-CC73-46A6-AB1E-E0AC84D8DED1}" type="datetimeFigureOut">
              <a:rPr lang="zh-CN" altLang="en-US"/>
              <a:t>2019-5-29</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CEB6E9B-1C04-40BB-93A9-2C328A49521D}"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730C689B-C611-45CA-9A89-F553A3D9FAAD}" type="datetimeFigureOut">
              <a:rPr lang="zh-CN" altLang="en-US"/>
              <a:t>2019-5-29</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9760D8B1-97C4-4603-98C1-0A30A01DD4D3}"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2F62809A-301D-4BF5-866F-F1A10D93BF48}" type="datetimeFigureOut">
              <a:rPr lang="zh-CN" altLang="en-US"/>
              <a:t>2019-5-29</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29BE5BAE-41A0-4254-AA16-6B05E15EFA91}"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46E061FC-C26E-4872-A9AF-0404323ABEF2}" type="datetimeFigureOut">
              <a:rPr lang="zh-CN" altLang="en-US"/>
              <a:t>2019-5-29</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6743DF2B-EDF4-4617-8167-35890C56F847}" type="slidenum">
              <a:rPr lang="zh-CN" altLang="en-US"/>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0112667-7F24-4582-8F24-BBBB9565AC79}" type="datetimeFigureOut">
              <a:rPr lang="zh-CN" altLang="en-US"/>
              <a:t>2019-5-29</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14CB4EFB-3CC9-41B8-88BE-001E9F0ECA09}"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B96AF32A-56B3-4551-9915-E79F99847BC1}" type="datetimeFigureOut">
              <a:rPr lang="zh-CN" altLang="en-US"/>
              <a:t>2019-5-29</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2C4351B-9742-4425-BE60-EC3A8B82FF61}"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FFA38805-7A18-4950-8E17-E8F29D6941EF}" type="datetimeFigureOut">
              <a:rPr lang="zh-CN" altLang="en-US"/>
              <a:t>2019-5-29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E6E63A6-1555-43A1-A6D2-2EBAA4F5633B}"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BA45E473-A9CE-40F0-9F86-B70BF47BF200}" type="datetimeFigureOut">
              <a:rPr lang="zh-CN" altLang="en-US"/>
              <a:t>2019-5-29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80B17856-7364-448C-A4A5-057DE544156F}" type="slidenum">
              <a:rPr lang="zh-CN" altLang="en-US"/>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fld id="{E98D3468-4093-46FE-9D07-FC412D52BC2F}" type="datetimeFigureOut">
              <a:rPr lang="zh-CN" altLang="en-US"/>
              <a:t>2019-5-29</a:t>
            </a:fld>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smtClean="0"/>
            </a:lvl1pPr>
          </a:lstStyle>
          <a:p>
            <a:pPr>
              <a:defRPr/>
            </a:pPr>
            <a:fld id="{7FD8D717-C7BF-404B-A2F7-90E1C80F933A}" type="slidenum">
              <a:rPr lang="zh-CN" altLang="en-US"/>
              <a:t>‹#›</a:t>
            </a:fld>
            <a:endParaRPr lang="zh-CN" altLang="en-US"/>
          </a:p>
        </p:txBody>
      </p:sp>
    </p:spTree>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lstStyle/>
          <a:p>
            <a:pPr lvl="0"/>
            <a:r>
              <a:rPr lang="zh-CN" altLang="en-US" smtClean="0"/>
              <a:t>单击此处编辑母版标题样式</a:t>
            </a:r>
          </a:p>
        </p:txBody>
      </p:sp>
      <p:sp>
        <p:nvSpPr>
          <p:cNvPr id="1027" name="文本占位符 2"/>
          <p:cNvSpPr>
            <a:spLocks noGrp="1" noChangeArrowheads="1"/>
          </p:cNvSpPr>
          <p:nvPr>
            <p:ph type="body" idx="9"/>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buFont typeface="Arial" panose="020B0604020202020204" pitchFamily="34" charset="0"/>
              <a:buNone/>
              <a:defRPr sz="1200" noProof="1">
                <a:solidFill>
                  <a:schemeClr val="tx1">
                    <a:tint val="75000"/>
                  </a:schemeClr>
                </a:solidFill>
                <a:latin typeface="+mn-lt"/>
                <a:ea typeface="+mn-ea"/>
              </a:defRPr>
            </a:lvl1pPr>
          </a:lstStyle>
          <a:p>
            <a:pPr>
              <a:defRPr/>
            </a:pPr>
            <a:fld id="{1E9B84DB-2A80-4453-B398-F56A4B2C31A7}" type="datetimeFigureOut">
              <a:rPr lang="zh-CN" altLang="en-US"/>
              <a:t>2019-5-29</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buFont typeface="Arial" panose="020B0604020202020204" pitchFamily="34" charset="0"/>
              <a:buNone/>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lstStyle>
            <a:lvl1pPr algn="r">
              <a:buFont typeface="Arial" panose="020B0604020202020204" pitchFamily="34" charset="0"/>
              <a:buNone/>
              <a:defRPr sz="1200" smtClean="0">
                <a:solidFill>
                  <a:srgbClr val="898989"/>
                </a:solidFill>
              </a:defRPr>
            </a:lvl1pPr>
          </a:lstStyle>
          <a:p>
            <a:pPr>
              <a:defRPr/>
            </a:pPr>
            <a:fld id="{6914D1B5-01F8-4D0A-8FC7-DBB17558A21A}"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363663" y="1262063"/>
            <a:ext cx="6416675" cy="923925"/>
          </a:xfrm>
          <a:prstGeom prst="rect">
            <a:avLst/>
          </a:prstGeom>
        </p:spPr>
        <p:txBody>
          <a:bodyPr wrap="none" lIns="91428" tIns="45714" rIns="91428" bIns="45714">
            <a:spAutoFit/>
          </a:bodyPr>
          <a:lstStyle/>
          <a:p>
            <a:pPr algn="ctr" fontAlgn="auto">
              <a:buFont typeface="Arial" panose="020B0604020202020204" pitchFamily="34" charset="0"/>
              <a:buNone/>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5216237" y="4307284"/>
            <a:ext cx="3640740" cy="646331"/>
          </a:xfrm>
          <a:prstGeom prst="rect">
            <a:avLst/>
          </a:prstGeom>
          <a:noFill/>
        </p:spPr>
        <p:txBody>
          <a:bodyPr wrap="none">
            <a:spAutoFit/>
          </a:bodyPr>
          <a:lstStyle/>
          <a:p>
            <a:pPr algn="ctr">
              <a:buFont typeface="Arial" panose="020B0604020202020204" pitchFamily="34" charset="0"/>
              <a:buNone/>
              <a:defRPr/>
            </a:pPr>
            <a:r>
              <a:rPr lang="en-US" altLang="zh-CN" sz="3600" b="1" noProof="1" smtClean="0">
                <a:ln w="17780" cmpd="sng">
                  <a:solidFill>
                    <a:schemeClr val="accent1">
                      <a:tint val="3000"/>
                    </a:schemeClr>
                  </a:solidFill>
                  <a:prstDash val="solid"/>
                  <a:miter lim="800000"/>
                </a:ln>
                <a:solidFill>
                  <a:schemeClr val="accent1">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2019</a:t>
            </a:r>
            <a:r>
              <a:rPr lang="zh-CN" altLang="en-US" sz="3600" b="1" noProof="1" smtClean="0">
                <a:ln w="17780" cmpd="sng">
                  <a:solidFill>
                    <a:schemeClr val="accent1">
                      <a:tint val="3000"/>
                    </a:schemeClr>
                  </a:solidFill>
                  <a:prstDash val="solid"/>
                  <a:miter lim="800000"/>
                </a:ln>
                <a:solidFill>
                  <a:schemeClr val="accent1">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年第十</a:t>
            </a:r>
            <a:r>
              <a:rPr lang="zh-CN" altLang="en-US" sz="3600" b="1" noProof="1">
                <a:ln w="17780" cmpd="sng">
                  <a:solidFill>
                    <a:schemeClr val="accent1">
                      <a:tint val="3000"/>
                    </a:schemeClr>
                  </a:solidFill>
                  <a:prstDash val="solid"/>
                  <a:miter lim="800000"/>
                </a:ln>
                <a:solidFill>
                  <a:schemeClr val="accent1">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六</a:t>
            </a:r>
            <a:r>
              <a:rPr lang="zh-CN" altLang="en-US" sz="3600" b="1" noProof="1" smtClean="0">
                <a:ln w="17780" cmpd="sng">
                  <a:solidFill>
                    <a:schemeClr val="accent1">
                      <a:tint val="3000"/>
                    </a:schemeClr>
                  </a:solidFill>
                  <a:prstDash val="solid"/>
                  <a:miter lim="800000"/>
                </a:ln>
                <a:solidFill>
                  <a:schemeClr val="accent1">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期</a:t>
            </a:r>
            <a:endParaRPr lang="zh-CN" altLang="en-US" sz="3600" b="1" noProof="1">
              <a:ln w="17780" cmpd="sng">
                <a:solidFill>
                  <a:schemeClr val="accent1">
                    <a:tint val="3000"/>
                  </a:schemeClr>
                </a:solidFill>
                <a:prstDash val="solid"/>
                <a:miter lim="800000"/>
              </a:ln>
              <a:solidFill>
                <a:schemeClr val="accent1">
                  <a:lumMod val="60000"/>
                  <a:lumOff val="4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307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6"/>
            <a:ext cx="9121775" cy="515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3059832" y="3276600"/>
            <a:ext cx="5688632" cy="369332"/>
          </a:xfrm>
          <a:prstGeom prst="rect">
            <a:avLst/>
          </a:prstGeom>
          <a:noFill/>
          <a:ln>
            <a:noFill/>
          </a:ln>
        </p:spPr>
        <p:txBody>
          <a:bodyPr wrap="square">
            <a:spAutoFit/>
          </a:bodyPr>
          <a:lstStyle/>
          <a:p>
            <a:pPr>
              <a:defRPr/>
            </a:pPr>
            <a:r>
              <a:rPr lang="zh-CN" altLang="en-US"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增信心、鼓干劲，谱写光伏行业新篇章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矩形 1"/>
          <p:cNvSpPr/>
          <p:nvPr/>
        </p:nvSpPr>
        <p:spPr>
          <a:xfrm>
            <a:off x="899592" y="862722"/>
            <a:ext cx="7344816" cy="496290"/>
          </a:xfrm>
          <a:prstGeom prst="rect">
            <a:avLst/>
          </a:prstGeom>
        </p:spPr>
        <p:txBody>
          <a:bodyPr wrap="square">
            <a:spAutoFit/>
          </a:bodyPr>
          <a:lstStyle/>
          <a:p>
            <a:pPr>
              <a:lnSpc>
                <a:spcPct val="200000"/>
              </a:lnSpc>
            </a:pPr>
            <a:r>
              <a:rPr lang="en-US" altLang="zh-CN" sz="1600" b="1" smtClean="0">
                <a:effectLst>
                  <a:outerShdw blurRad="38100" dist="38100" dir="2700000" algn="tl">
                    <a:srgbClr val="000000">
                      <a:alpha val="43000"/>
                    </a:srgbClr>
                  </a:outerShdw>
                </a:effectLst>
                <a:latin typeface="仿宋_GB2312" panose="02010609030101010101" pitchFamily="49" charset="-122"/>
                <a:ea typeface="仿宋_GB2312" panose="02010609030101010101" pitchFamily="49" charset="-122"/>
              </a:rPr>
              <a:t>    </a:t>
            </a:r>
            <a:endParaRPr lang="zh-CN" altLang="en-US" sz="1600" b="1" dirty="0">
              <a:latin typeface="仿宋_GB2312" panose="02010609030101010101" pitchFamily="49" charset="-122"/>
              <a:ea typeface="仿宋_GB2312" panose="02010609030101010101" pitchFamily="49" charset="-122"/>
            </a:endParaRPr>
          </a:p>
        </p:txBody>
      </p:sp>
      <p:sp>
        <p:nvSpPr>
          <p:cNvPr id="7" name="矩形 6"/>
          <p:cNvSpPr/>
          <p:nvPr/>
        </p:nvSpPr>
        <p:spPr>
          <a:xfrm>
            <a:off x="737574" y="619185"/>
            <a:ext cx="7668852" cy="496290"/>
          </a:xfrm>
          <a:prstGeom prst="rect">
            <a:avLst/>
          </a:prstGeom>
        </p:spPr>
        <p:txBody>
          <a:bodyPr wrap="square">
            <a:spAutoFit/>
          </a:bodyPr>
          <a:lstStyle/>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endPar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
        <p:nvSpPr>
          <p:cNvPr id="9" name="矩形 8"/>
          <p:cNvSpPr/>
          <p:nvPr/>
        </p:nvSpPr>
        <p:spPr>
          <a:xfrm>
            <a:off x="4553363" y="150763"/>
            <a:ext cx="184730" cy="52322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endParaRPr lang="zh-CN" altLang="en-US" sz="2800" b="1" cap="all" spc="0" dirty="0">
              <a:solidFill>
                <a:schemeClr val="accent1">
                  <a:lumMod val="60000"/>
                  <a:lumOff val="4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endParaRPr>
          </a:p>
        </p:txBody>
      </p:sp>
      <p:sp>
        <p:nvSpPr>
          <p:cNvPr id="3" name="矩形 2"/>
          <p:cNvSpPr/>
          <p:nvPr/>
        </p:nvSpPr>
        <p:spPr>
          <a:xfrm>
            <a:off x="465452" y="942936"/>
            <a:ext cx="8213095" cy="4031873"/>
          </a:xfrm>
          <a:prstGeom prst="rect">
            <a:avLst/>
          </a:prstGeom>
        </p:spPr>
        <p:txBody>
          <a:bodyPr wrap="square">
            <a:spAutoFit/>
          </a:bodyPr>
          <a:lstStyle/>
          <a:p>
            <a:pP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2019</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5</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月</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24</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日</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，锦州市光伏行业工会一</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届</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四</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次</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职工（会员）代表大会在我司</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317</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会议室</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成功</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召开</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来自行业内</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11</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家企业的</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95</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名职工代表齐聚一堂</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锦州</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市</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总工会民</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管部部长周晨、副部长鲍春香出席会议</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会议</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共分三个阶段</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。第一阶段预备会议，审议通过主席团成员名单及大会日程、听取锦州市光伏行业一届四次职工（会员）代表大会筹备</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报告</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。第二阶段职代会</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正式</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会议，</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代表们认真听取了我司副总经理张海所做的</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《2018</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年度锦州市光</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伏行业生产经营情况报告</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、审议并表决通过了</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2019</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年度</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锦州市光伏行业工资专项集体合同</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（草案）、选举产生了</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2020</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年度</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行业集体协商职工方协商代表，我司副总经理与</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锦州</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市</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光</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伏行业</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会主席现场</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签</a:t>
            </a:r>
            <a:endParaRPr lang="zh-CN" altLang="en-US" sz="1600" dirty="0">
              <a:effectLst>
                <a:outerShdw blurRad="38100" dist="38100" dir="2700000" algn="tl">
                  <a:srgbClr val="000000">
                    <a:alpha val="43137"/>
                  </a:srgbClr>
                </a:outerShdw>
              </a:effectLst>
            </a:endParaRPr>
          </a:p>
        </p:txBody>
      </p:sp>
      <p:sp>
        <p:nvSpPr>
          <p:cNvPr id="8" name="矩形 7"/>
          <p:cNvSpPr/>
          <p:nvPr/>
        </p:nvSpPr>
        <p:spPr>
          <a:xfrm>
            <a:off x="1883062" y="134635"/>
            <a:ext cx="5377873" cy="461665"/>
          </a:xfrm>
          <a:prstGeom prst="rect">
            <a:avLst/>
          </a:prstGeom>
        </p:spPr>
        <p:txBody>
          <a:bodyPr wrap="square">
            <a:spAutoFit/>
          </a:bodyPr>
          <a:lstStyle/>
          <a:p>
            <a:r>
              <a:rPr lang="zh-CN" altLang="en-US" sz="2400" b="1" noProof="1">
                <a:solidFill>
                  <a:schemeClr val="accent1">
                    <a:lumMod val="60000"/>
                    <a:lumOff val="40000"/>
                  </a:schemeClr>
                </a:solidFill>
                <a:effectLst>
                  <a:outerShdw blurRad="38100" dist="38100" dir="2700000" algn="tl">
                    <a:srgbClr val="000000">
                      <a:alpha val="43137"/>
                    </a:srgbClr>
                  </a:outerShdw>
                  <a:reflection blurRad="6350" stA="53000" endA="300" endPos="35500" dir="5400000" sy="-90000" algn="bl" rotWithShape="0"/>
                </a:effectLst>
                <a:latin typeface="华文行楷" panose="02010800040101010101" pitchFamily="2" charset="-122"/>
                <a:ea typeface="华文行楷" panose="02010800040101010101" pitchFamily="2" charset="-122"/>
              </a:rPr>
              <a:t>增信心、鼓干劲</a:t>
            </a:r>
            <a:r>
              <a:rPr lang="zh-CN" altLang="en-US" sz="2400" b="1" noProof="1" smtClean="0">
                <a:solidFill>
                  <a:schemeClr val="accent1">
                    <a:lumMod val="60000"/>
                    <a:lumOff val="40000"/>
                  </a:schemeClr>
                </a:solidFill>
                <a:effectLst>
                  <a:outerShdw blurRad="38100" dist="38100" dir="2700000" algn="tl">
                    <a:srgbClr val="000000">
                      <a:alpha val="43137"/>
                    </a:srgbClr>
                  </a:outerShdw>
                  <a:reflection blurRad="6350" stA="53000" endA="300" endPos="35500" dir="5400000" sy="-90000" algn="bl" rotWithShape="0"/>
                </a:effectLst>
                <a:latin typeface="华文行楷" panose="02010800040101010101" pitchFamily="2" charset="-122"/>
                <a:ea typeface="华文行楷" panose="02010800040101010101" pitchFamily="2" charset="-122"/>
              </a:rPr>
              <a:t>，谱写</a:t>
            </a:r>
            <a:r>
              <a:rPr lang="zh-CN" altLang="en-US" sz="2400" b="1" noProof="1">
                <a:solidFill>
                  <a:schemeClr val="accent1">
                    <a:lumMod val="60000"/>
                    <a:lumOff val="40000"/>
                  </a:schemeClr>
                </a:solidFill>
                <a:effectLst>
                  <a:outerShdw blurRad="38100" dist="38100" dir="2700000" algn="tl">
                    <a:srgbClr val="000000">
                      <a:alpha val="43137"/>
                    </a:srgbClr>
                  </a:outerShdw>
                  <a:reflection blurRad="6350" stA="53000" endA="300" endPos="35500" dir="5400000" sy="-90000" algn="bl" rotWithShape="0"/>
                </a:effectLst>
                <a:latin typeface="华文行楷" panose="02010800040101010101" pitchFamily="2" charset="-122"/>
                <a:ea typeface="华文行楷" panose="02010800040101010101" pitchFamily="2" charset="-122"/>
              </a:rPr>
              <a:t>光</a:t>
            </a:r>
            <a:r>
              <a:rPr lang="zh-CN" altLang="en-US" sz="2400" b="1" noProof="1" smtClean="0">
                <a:solidFill>
                  <a:schemeClr val="accent1">
                    <a:lumMod val="60000"/>
                    <a:lumOff val="40000"/>
                  </a:schemeClr>
                </a:solidFill>
                <a:effectLst>
                  <a:outerShdw blurRad="38100" dist="38100" dir="2700000" algn="tl">
                    <a:srgbClr val="000000">
                      <a:alpha val="43137"/>
                    </a:srgbClr>
                  </a:outerShdw>
                  <a:reflection blurRad="6350" stA="53000" endA="300" endPos="35500" dir="5400000" sy="-90000" algn="bl" rotWithShape="0"/>
                </a:effectLst>
                <a:latin typeface="华文行楷" panose="02010800040101010101" pitchFamily="2" charset="-122"/>
                <a:ea typeface="华文行楷" panose="02010800040101010101" pitchFamily="2" charset="-122"/>
              </a:rPr>
              <a:t>伏</a:t>
            </a:r>
            <a:r>
              <a:rPr lang="zh-CN" altLang="en-US" sz="2400" b="1" noProof="1">
                <a:solidFill>
                  <a:schemeClr val="accent1">
                    <a:lumMod val="60000"/>
                    <a:lumOff val="40000"/>
                  </a:schemeClr>
                </a:solidFill>
                <a:effectLst>
                  <a:outerShdw blurRad="38100" dist="38100" dir="2700000" algn="tl">
                    <a:srgbClr val="000000">
                      <a:alpha val="43137"/>
                    </a:srgbClr>
                  </a:outerShdw>
                  <a:reflection blurRad="6350" stA="53000" endA="300" endPos="35500" dir="5400000" sy="-90000" algn="bl" rotWithShape="0"/>
                </a:effectLst>
                <a:latin typeface="华文行楷" panose="02010800040101010101" pitchFamily="2" charset="-122"/>
                <a:ea typeface="华文行楷" panose="02010800040101010101" pitchFamily="2" charset="-122"/>
              </a:rPr>
              <a:t>行业</a:t>
            </a:r>
            <a:r>
              <a:rPr lang="zh-CN" altLang="en-US" sz="2400" b="1" noProof="1" smtClean="0">
                <a:solidFill>
                  <a:schemeClr val="accent1">
                    <a:lumMod val="60000"/>
                    <a:lumOff val="40000"/>
                  </a:schemeClr>
                </a:solidFill>
                <a:effectLst>
                  <a:outerShdw blurRad="38100" dist="38100" dir="2700000" algn="tl">
                    <a:srgbClr val="000000">
                      <a:alpha val="43137"/>
                    </a:srgbClr>
                  </a:outerShdw>
                  <a:reflection blurRad="6350" stA="53000" endA="300" endPos="35500" dir="5400000" sy="-90000" algn="bl" rotWithShape="0"/>
                </a:effectLst>
                <a:latin typeface="华文行楷" panose="02010800040101010101" pitchFamily="2" charset="-122"/>
                <a:ea typeface="华文行楷" panose="02010800040101010101" pitchFamily="2" charset="-122"/>
              </a:rPr>
              <a:t>新篇章 </a:t>
            </a:r>
            <a:endParaRPr lang="zh-CN" altLang="en-US" sz="2400" dirty="0">
              <a:solidFill>
                <a:schemeClr val="accent1">
                  <a:lumMod val="60000"/>
                  <a:lumOff val="40000"/>
                </a:schemeClr>
              </a:solidFill>
              <a:latin typeface="华文行楷" panose="02010800040101010101" pitchFamily="2" charset="-122"/>
              <a:ea typeface="华文行楷" panose="02010800040101010101" pitchFamily="2" charset="-122"/>
            </a:endParaRPr>
          </a:p>
        </p:txBody>
      </p:sp>
      <p:sp>
        <p:nvSpPr>
          <p:cNvPr id="10" name="矩形 9"/>
          <p:cNvSpPr/>
          <p:nvPr/>
        </p:nvSpPr>
        <p:spPr>
          <a:xfrm>
            <a:off x="3185592" y="605260"/>
            <a:ext cx="5346848" cy="338554"/>
          </a:xfrm>
          <a:prstGeom prst="rect">
            <a:avLst/>
          </a:prstGeom>
        </p:spPr>
        <p:txBody>
          <a:bodyPr wrap="square">
            <a:spAutoFit/>
          </a:bodyPr>
          <a:lstStyle/>
          <a:p>
            <a:r>
              <a:rPr lang="zh-CN" altLang="zh-CN" sz="1600" dirty="0">
                <a:solidFill>
                  <a:srgbClr val="C00000"/>
                </a:solidFill>
                <a:latin typeface="华文行楷" panose="02010800040101010101" pitchFamily="2" charset="-122"/>
                <a:ea typeface="华文行楷" panose="02010800040101010101" pitchFamily="2" charset="-122"/>
              </a:rPr>
              <a:t>——锦州市光伏行业一</a:t>
            </a:r>
            <a:r>
              <a:rPr lang="zh-CN" altLang="zh-CN" sz="1600" dirty="0" smtClean="0">
                <a:solidFill>
                  <a:srgbClr val="C00000"/>
                </a:solidFill>
                <a:latin typeface="华文行楷" panose="02010800040101010101" pitchFamily="2" charset="-122"/>
                <a:ea typeface="华文行楷" panose="02010800040101010101" pitchFamily="2" charset="-122"/>
              </a:rPr>
              <a:t>届</a:t>
            </a:r>
            <a:r>
              <a:rPr lang="zh-CN" altLang="en-US" sz="1600" dirty="0" smtClean="0">
                <a:solidFill>
                  <a:srgbClr val="C00000"/>
                </a:solidFill>
                <a:latin typeface="华文行楷" panose="02010800040101010101" pitchFamily="2" charset="-122"/>
                <a:ea typeface="华文行楷" panose="02010800040101010101" pitchFamily="2" charset="-122"/>
              </a:rPr>
              <a:t>四</a:t>
            </a:r>
            <a:r>
              <a:rPr lang="zh-CN" altLang="zh-CN" sz="1600" dirty="0" smtClean="0">
                <a:solidFill>
                  <a:srgbClr val="C00000"/>
                </a:solidFill>
                <a:latin typeface="华文行楷" panose="02010800040101010101" pitchFamily="2" charset="-122"/>
                <a:ea typeface="华文行楷" panose="02010800040101010101" pitchFamily="2" charset="-122"/>
              </a:rPr>
              <a:t>次</a:t>
            </a:r>
            <a:r>
              <a:rPr lang="zh-CN" altLang="zh-CN" sz="1600" dirty="0">
                <a:solidFill>
                  <a:srgbClr val="C00000"/>
                </a:solidFill>
                <a:latin typeface="华文行楷" panose="02010800040101010101" pitchFamily="2" charset="-122"/>
                <a:ea typeface="华文行楷" panose="02010800040101010101" pitchFamily="2" charset="-122"/>
              </a:rPr>
              <a:t>职工（会员）代表大会召开</a:t>
            </a:r>
            <a:endParaRPr lang="zh-CN" altLang="en-US" sz="1600" dirty="0">
              <a:solidFill>
                <a:srgbClr val="C00000"/>
              </a:solidFill>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5"/>
            <a:ext cx="9144000" cy="5143500"/>
          </a:xfrm>
          <a:prstGeom prst="rect">
            <a:avLst/>
          </a:prstGeom>
        </p:spPr>
      </p:pic>
      <p:sp>
        <p:nvSpPr>
          <p:cNvPr id="2" name="矩形 1"/>
          <p:cNvSpPr/>
          <p:nvPr/>
        </p:nvSpPr>
        <p:spPr>
          <a:xfrm>
            <a:off x="467544" y="126742"/>
            <a:ext cx="8208912" cy="5015865"/>
          </a:xfrm>
          <a:prstGeom prst="rect">
            <a:avLst/>
          </a:prstGeom>
        </p:spPr>
        <p:txBody>
          <a:bodyPr wrap="square">
            <a:spAutoFit/>
          </a:bodyPr>
          <a:lstStyle/>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订光伏行业</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工资专项集体合同。第三阶段会员代表大会，与会代表</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认真</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听取</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了行业工会主席孟京红所做的工会联合会工作报告，并以</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无记名投票</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方式对工会工作进行了评议，满意率</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95%</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在</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会议</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讨论</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中</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职工代表们针对张海副总经理的报告和</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2019</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行业工资集体合同草案积极发言，</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表示企业把对职工的关心、维护职工的权益落到了实处，我们也要对企业负责任，提升素质、创新技术、支持企业决策，与企业共发展</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代表们的</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发言都是感恩与责任，也让在场的每一位</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代表坚定信心、干劲十足。</a:t>
            </a:r>
          </a:p>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会上，锦州市总工会民管部部长周晨做重要讲话并提出三点意见：</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一</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是</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认真履行工会组织的职责，切实为职工群众办实事、做好事;二</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是</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动员广大职工爱岗敬业，追求卓越</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；三是发挥好行业工会联合会的作用，带动企业共同发展。他相信，通过大家共同努力、团</a:t>
            </a:r>
            <a:endPar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5"/>
            <a:ext cx="9144000" cy="5143500"/>
          </a:xfrm>
          <a:prstGeom prst="rect">
            <a:avLst/>
          </a:prstGeom>
        </p:spPr>
      </p:pic>
      <p:sp>
        <p:nvSpPr>
          <p:cNvPr id="2" name="文本框 1"/>
          <p:cNvSpPr txBox="1"/>
          <p:nvPr/>
        </p:nvSpPr>
        <p:spPr>
          <a:xfrm>
            <a:off x="687070" y="179705"/>
            <a:ext cx="7769225" cy="2553335"/>
          </a:xfrm>
          <a:prstGeom prst="rect">
            <a:avLst/>
          </a:prstGeom>
          <a:noFill/>
        </p:spPr>
        <p:txBody>
          <a:bodyPr wrap="square" rtlCol="0" anchor="t">
            <a:spAutoFit/>
          </a:bodyPr>
          <a:lstStyle/>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结奋进，定能实现企业的美好明天。</a:t>
            </a:r>
            <a:endPar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    </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此次</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大会</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的召开</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让行业</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全体员工进一步换发工作热情，释放创新工作的潜能。今后，</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锦州市光</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伏行业工会联合会将不断探索行业工会的新思路、新方法，推动工会工作再上新台阶，为实现行业内各企业不断发展实现企业和员工和谐共赢做出更多贡献</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sym typeface="+mn-ea"/>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矩形 3"/>
          <p:cNvSpPr/>
          <p:nvPr/>
        </p:nvSpPr>
        <p:spPr>
          <a:xfrm>
            <a:off x="3902586" y="4412600"/>
            <a:ext cx="1338828" cy="369332"/>
          </a:xfrm>
          <a:prstGeom prst="rect">
            <a:avLst/>
          </a:prstGeom>
        </p:spPr>
        <p:txBody>
          <a:bodyPr wrap="none">
            <a:spAutoFit/>
          </a:bodyPr>
          <a:lstStyle/>
          <a:p>
            <a:pPr algn="ctr" latinLnBrk="1">
              <a:defRPr/>
            </a:pPr>
            <a:r>
              <a:rPr lang="zh-CN" altLang="en-US"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主席团成员</a:t>
            </a:r>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1839" y="967694"/>
            <a:ext cx="6740322" cy="320811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5234" y="483518"/>
            <a:ext cx="4462766" cy="3710814"/>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1044435" y="4423384"/>
            <a:ext cx="7164364" cy="369332"/>
          </a:xfrm>
          <a:prstGeom prst="rect">
            <a:avLst/>
          </a:prstGeom>
        </p:spPr>
        <p:txBody>
          <a:bodyPr wrap="square">
            <a:spAutoFit/>
          </a:bodyPr>
          <a:lstStyle/>
          <a:p>
            <a:pPr algn="ctr" latinLnBrk="1">
              <a:defRPr/>
            </a:pPr>
            <a:r>
              <a:rPr lang="zh-CN" altLang="en-US"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锦州市</a:t>
            </a:r>
            <a:r>
              <a:rPr lang="zh-CN" altLang="zh-CN"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光伏行业工会主席孟京</a:t>
            </a:r>
            <a:r>
              <a:rPr lang="zh-CN" altLang="zh-CN" b="1" dirty="0" smtClean="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红</a:t>
            </a:r>
            <a:r>
              <a:rPr lang="zh-CN" altLang="en-US" b="1" dirty="0" smtClean="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做</a:t>
            </a:r>
            <a:r>
              <a:rPr lang="zh-CN" altLang="zh-CN" b="1" dirty="0" smtClean="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工</a:t>
            </a:r>
            <a:r>
              <a:rPr lang="zh-CN" altLang="zh-CN"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会联合会工作报告</a:t>
            </a:r>
            <a:endParaRPr lang="zh-CN" altLang="en-US"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矩形 1"/>
          <p:cNvSpPr/>
          <p:nvPr/>
        </p:nvSpPr>
        <p:spPr>
          <a:xfrm>
            <a:off x="601564" y="4419440"/>
            <a:ext cx="7920880" cy="369332"/>
          </a:xfrm>
          <a:prstGeom prst="rect">
            <a:avLst/>
          </a:prstGeom>
        </p:spPr>
        <p:txBody>
          <a:bodyPr wrap="square">
            <a:spAutoFit/>
          </a:bodyPr>
          <a:lstStyle/>
          <a:p>
            <a:pPr algn="ctr" latinLnBrk="1">
              <a:defRPr/>
            </a:pPr>
            <a:r>
              <a:rPr lang="zh-CN" altLang="en-US"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锦州阳光能源有限公司副总经理张海做</a:t>
            </a:r>
            <a:r>
              <a:rPr lang="en-US" altLang="zh-CN"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a:t>
            </a:r>
            <a:r>
              <a:rPr lang="en-US" altLang="zh-CN" b="1" dirty="0" smtClean="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2018</a:t>
            </a:r>
            <a:r>
              <a:rPr lang="zh-CN" altLang="en-US" b="1" dirty="0" smtClean="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年</a:t>
            </a:r>
            <a:r>
              <a:rPr lang="zh-CN" altLang="en-US"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光伏行业工会行政工作报告</a:t>
            </a:r>
            <a:r>
              <a:rPr lang="en-US" altLang="zh-CN"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a:t>
            </a:r>
            <a:endParaRPr lang="zh-CN" altLang="en-US"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endParaRP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3357" y="555526"/>
            <a:ext cx="4277294" cy="374441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1930270" y="4416504"/>
            <a:ext cx="5283460" cy="369332"/>
          </a:xfrm>
          <a:prstGeom prst="rect">
            <a:avLst/>
          </a:prstGeom>
        </p:spPr>
        <p:txBody>
          <a:bodyPr wrap="square">
            <a:spAutoFit/>
          </a:bodyPr>
          <a:lstStyle/>
          <a:p>
            <a:pPr algn="ctr" latinLnBrk="1">
              <a:defRPr/>
            </a:pPr>
            <a:r>
              <a:rPr lang="zh-CN" altLang="en-US"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锦州市</a:t>
            </a:r>
            <a:r>
              <a:rPr lang="zh-CN" altLang="zh-CN"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光伏行业工会</a:t>
            </a:r>
            <a:r>
              <a:rPr lang="zh-CN" altLang="en-US"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副</a:t>
            </a:r>
            <a:r>
              <a:rPr lang="zh-CN" altLang="zh-CN"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主席</a:t>
            </a:r>
            <a:r>
              <a:rPr lang="zh-CN" altLang="en-US"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陆璐</a:t>
            </a:r>
            <a:r>
              <a:rPr lang="zh-CN" altLang="zh-CN"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主持</a:t>
            </a:r>
            <a:r>
              <a:rPr lang="zh-CN" altLang="en-US" b="1" dirty="0" smtClean="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会员代表大会</a:t>
            </a:r>
            <a:endParaRPr lang="zh-CN" altLang="en-US"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41116" y="699542"/>
            <a:ext cx="4461768" cy="349245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2384884" y="4412600"/>
            <a:ext cx="4374232" cy="369332"/>
          </a:xfrm>
          <a:prstGeom prst="rect">
            <a:avLst/>
          </a:prstGeom>
        </p:spPr>
        <p:txBody>
          <a:bodyPr wrap="square">
            <a:spAutoFit/>
          </a:bodyPr>
          <a:lstStyle/>
          <a:p>
            <a:pPr algn="ctr" latinLnBrk="1">
              <a:defRPr/>
            </a:pPr>
            <a:r>
              <a:rPr lang="zh-CN" altLang="en-US" b="1" dirty="0" smtClean="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锦州</a:t>
            </a:r>
            <a:r>
              <a:rPr lang="zh-CN" altLang="en-US"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市总工会民管部部长</a:t>
            </a:r>
            <a:r>
              <a:rPr lang="zh-CN" altLang="en-US" b="1" dirty="0" smtClean="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周晨做重要讲话</a:t>
            </a:r>
            <a:endParaRPr lang="zh-CN" altLang="en-US"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33360" y="699542"/>
            <a:ext cx="3877279" cy="341732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6727" y="797538"/>
            <a:ext cx="6118439" cy="3548423"/>
          </a:xfrm>
          <a:prstGeom prst="rect">
            <a:avLst/>
          </a:prstGeom>
          <a:ln>
            <a:noFill/>
          </a:ln>
          <a:effectLst>
            <a:outerShdw blurRad="292100" dist="139700" dir="2700000" algn="tl" rotWithShape="0">
              <a:srgbClr val="333333">
                <a:alpha val="65000"/>
              </a:srgbClr>
            </a:outerShdw>
          </a:effectLst>
        </p:spPr>
      </p:pic>
      <p:sp>
        <p:nvSpPr>
          <p:cNvPr id="4" name="矩形 3"/>
          <p:cNvSpPr/>
          <p:nvPr/>
        </p:nvSpPr>
        <p:spPr>
          <a:xfrm>
            <a:off x="3067787" y="4515966"/>
            <a:ext cx="3416320" cy="369332"/>
          </a:xfrm>
          <a:prstGeom prst="rect">
            <a:avLst/>
          </a:prstGeom>
        </p:spPr>
        <p:txBody>
          <a:bodyPr wrap="none">
            <a:spAutoFit/>
          </a:bodyPr>
          <a:lstStyle/>
          <a:p>
            <a:pPr algn="ctr" latinLnBrk="1">
              <a:defRPr/>
            </a:pPr>
            <a:r>
              <a:rPr lang="en-US" altLang="zh-CN"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a:t>
            </a:r>
            <a:r>
              <a:rPr lang="zh-CN" altLang="en-US"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工资专项集体合同</a:t>
            </a:r>
            <a:r>
              <a:rPr lang="en-US" altLang="zh-CN"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a:t>
            </a:r>
            <a:r>
              <a:rPr lang="zh-CN" altLang="en-US"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签字现场</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0182" y="756655"/>
            <a:ext cx="7203635" cy="3543288"/>
          </a:xfrm>
          <a:prstGeom prst="rect">
            <a:avLst/>
          </a:prstGeom>
          <a:ln>
            <a:noFill/>
          </a:ln>
          <a:effectLst>
            <a:outerShdw blurRad="292100" dist="139700" dir="2700000" algn="tl" rotWithShape="0">
              <a:srgbClr val="333333">
                <a:alpha val="65000"/>
              </a:srgbClr>
            </a:outerShdw>
          </a:effectLst>
        </p:spPr>
      </p:pic>
      <p:sp>
        <p:nvSpPr>
          <p:cNvPr id="4" name="矩形 3"/>
          <p:cNvSpPr/>
          <p:nvPr/>
        </p:nvSpPr>
        <p:spPr>
          <a:xfrm>
            <a:off x="1529715" y="4556760"/>
            <a:ext cx="6085205" cy="368300"/>
          </a:xfrm>
          <a:prstGeom prst="rect">
            <a:avLst/>
          </a:prstGeom>
        </p:spPr>
        <p:txBody>
          <a:bodyPr wrap="square">
            <a:spAutoFit/>
          </a:bodyPr>
          <a:lstStyle/>
          <a:p>
            <a:pPr algn="ctr" latinLnBrk="1">
              <a:defRPr/>
            </a:pPr>
            <a:r>
              <a:rPr lang="zh-CN" altLang="en-US" b="1" dirty="0">
                <a:solidFill>
                  <a:schemeClr val="accent1">
                    <a:lumMod val="75000"/>
                  </a:schemeClr>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锦州市光伏行业一届四次职工（会员）代表大会会议现场</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107950" y="4300538"/>
            <a:ext cx="2316636"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pPr>
              <a:buFont typeface="Arial" panose="020B0604020202020204" pitchFamily="34" charset="0"/>
              <a:buNone/>
              <a:defRPr/>
            </a:pPr>
            <a:r>
              <a:rPr lang="en-US" altLang="zh-CN" sz="3200" b="1"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2019-5-29</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DOC_GUID" val="{47f43b0e-1d13-44a0-b71c-9e159a791d57}"/>
</p:tagLst>
</file>

<file path=ppt/theme/theme1.xml><?xml version="1.0" encoding="utf-8"?>
<a:theme xmlns:a="http://schemas.openxmlformats.org/drawingml/2006/main" name="电子报第15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电子报第15期</Template>
  <TotalTime>11</TotalTime>
  <Words>579</Words>
  <Application>Microsoft Office PowerPoint</Application>
  <PresentationFormat>全屏显示(16:9)</PresentationFormat>
  <Paragraphs>22</Paragraphs>
  <Slides>13</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13</vt:i4>
      </vt:variant>
    </vt:vector>
  </HeadingPairs>
  <TitlesOfParts>
    <vt:vector size="22" baseType="lpstr">
      <vt:lpstr>Arial</vt:lpstr>
      <vt:lpstr>宋体</vt:lpstr>
      <vt:lpstr>华文行楷</vt:lpstr>
      <vt:lpstr>微软雅黑</vt:lpstr>
      <vt:lpstr>仿宋_GB2312</vt:lpstr>
      <vt:lpstr>华文中宋</vt:lpstr>
      <vt:lpstr>隶书</vt:lpstr>
      <vt:lpstr>Calibri</vt:lpstr>
      <vt:lpstr>电子报第15期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47</cp:revision>
  <dcterms:created xsi:type="dcterms:W3CDTF">2019-05-27T02:56:00Z</dcterms:created>
  <dcterms:modified xsi:type="dcterms:W3CDTF">2019-05-29T03:28:40Z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2052-11.1.0.8527</vt:lpwstr>
  </property>
</Properties>
</file>