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7"/>
  </p:notesMasterIdLst>
  <p:sldIdLst>
    <p:sldId id="257" r:id="rId2"/>
    <p:sldId id="258" r:id="rId3"/>
    <p:sldId id="259" r:id="rId4"/>
    <p:sldId id="260" r:id="rId5"/>
    <p:sldId id="262" r:id="rId6"/>
  </p:sldIdLst>
  <p:sldSz cx="9144000" cy="5143500" type="screen16x9"/>
  <p:notesSz cx="6834188" cy="9979025"/>
  <p:embeddedFontLst>
    <p:embeddedFont>
      <p:font typeface="仿宋_GB2312" panose="02010609030101010101" pitchFamily="49" charset="-122"/>
      <p:regular r:id="rId8"/>
    </p:embeddedFont>
    <p:embeddedFont>
      <p:font typeface="华文细黑" panose="02010600040101010101" pitchFamily="2" charset="-122"/>
      <p:regular r:id="rId9"/>
    </p:embeddedFont>
    <p:embeddedFont>
      <p:font typeface="微软雅黑" panose="020B0503020204020204" pitchFamily="34" charset="-122"/>
      <p:regular r:id="rId10"/>
      <p:bold r:id="rId11"/>
    </p:embeddedFont>
    <p:embeddedFont>
      <p:font typeface="华文行楷" panose="02010800040101010101" pitchFamily="2" charset="-122"/>
      <p:regular r:id="rId12"/>
    </p:embeddedFont>
    <p:embeddedFont>
      <p:font typeface="华文中宋" panose="02010600040101010101" pitchFamily="2" charset="-122"/>
      <p:regular r:id="rId13"/>
    </p:embeddedFont>
    <p:embeddedFont>
      <p:font typeface="Calibri" panose="020F0502020204030204" pitchFamily="34" charset="0"/>
      <p:regular r:id="rId14"/>
      <p:bold r:id="rId15"/>
      <p:italic r:id="rId16"/>
      <p:boldItalic r:id="rId17"/>
    </p:embeddedFont>
  </p:embeddedFontLst>
  <p:defaultTextStyle>
    <a:defPPr>
      <a:defRPr lang="zh-CN"/>
    </a:defPPr>
    <a:lvl1pPr algn="l" rtl="0" fontAlgn="base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2245" autoAdjust="0"/>
    <p:restoredTop sz="94556" autoAdjust="0"/>
  </p:normalViewPr>
  <p:slideViewPr>
    <p:cSldViewPr>
      <p:cViewPr>
        <p:scale>
          <a:sx n="75" d="100"/>
          <a:sy n="75" d="100"/>
        </p:scale>
        <p:origin x="-1062" y="-43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1.fntdata"/><Relationship Id="rId13" Type="http://schemas.openxmlformats.org/officeDocument/2006/relationships/font" Target="fonts/font6.fntdata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notesMaster" Target="notesMasters/notesMaster1.xml"/><Relationship Id="rId12" Type="http://schemas.openxmlformats.org/officeDocument/2006/relationships/font" Target="fonts/font5.fntdata"/><Relationship Id="rId17" Type="http://schemas.openxmlformats.org/officeDocument/2006/relationships/font" Target="fonts/font10.fntdata"/><Relationship Id="rId2" Type="http://schemas.openxmlformats.org/officeDocument/2006/relationships/slide" Target="slides/slide1.xml"/><Relationship Id="rId16" Type="http://schemas.openxmlformats.org/officeDocument/2006/relationships/font" Target="fonts/font9.fntdata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4.fntdata"/><Relationship Id="rId5" Type="http://schemas.openxmlformats.org/officeDocument/2006/relationships/slide" Target="slides/slide4.xml"/><Relationship Id="rId15" Type="http://schemas.openxmlformats.org/officeDocument/2006/relationships/font" Target="fonts/font8.fntdata"/><Relationship Id="rId10" Type="http://schemas.openxmlformats.org/officeDocument/2006/relationships/font" Target="fonts/font3.fntdata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font" Target="fonts/font2.fntdata"/><Relationship Id="rId14" Type="http://schemas.openxmlformats.org/officeDocument/2006/relationships/font" Target="fonts/font7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51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60688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buFont typeface="Arial" panose="020B0604020202020204" pitchFamily="34" charset="0"/>
              <a:buNone/>
              <a:defRPr sz="1200" noProof="1"/>
            </a:lvl1pPr>
          </a:lstStyle>
          <a:p>
            <a:endParaRPr lang="zh-CN" altLang="en-US"/>
          </a:p>
        </p:txBody>
      </p:sp>
      <p:sp>
        <p:nvSpPr>
          <p:cNvPr id="1048652" name="日期占位符 2"/>
          <p:cNvSpPr>
            <a:spLocks noGrp="1"/>
          </p:cNvSpPr>
          <p:nvPr>
            <p:ph type="dt" idx="1"/>
          </p:nvPr>
        </p:nvSpPr>
        <p:spPr>
          <a:xfrm>
            <a:off x="3871913" y="0"/>
            <a:ext cx="2960687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buFont typeface="Arial" panose="020B0604020202020204" pitchFamily="34" charset="0"/>
              <a:buNone/>
              <a:defRPr sz="1200" noProof="1">
                <a:latin typeface="+mn-lt"/>
                <a:ea typeface="+mn-ea"/>
              </a:defRPr>
            </a:lvl1pPr>
          </a:lstStyle>
          <a:p>
            <a:endParaRPr lang="zh-CN" altLang="en-US"/>
          </a:p>
        </p:txBody>
      </p:sp>
      <p:sp>
        <p:nvSpPr>
          <p:cNvPr id="1048653" name="幻灯片图像占位符 3"/>
          <p:cNvSpPr>
            <a:spLocks noGrp="1" noRot="1" noChangeAspect="1" noChangeArrowheads="1"/>
          </p:cNvSpPr>
          <p:nvPr>
            <p:ph type="sldImg" idx="4294967295"/>
          </p:nvPr>
        </p:nvSpPr>
        <p:spPr bwMode="auto">
          <a:xfrm>
            <a:off x="90488" y="747713"/>
            <a:ext cx="6653212" cy="3743325"/>
          </a:xfrm>
          <a:prstGeom prst="rect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</p:sp>
      <p:sp>
        <p:nvSpPr>
          <p:cNvPr id="1048654" name="备注占位符 4"/>
          <p:cNvSpPr>
            <a:spLocks noGrp="1" noChangeArrowheads="1"/>
          </p:cNvSpPr>
          <p:nvPr>
            <p:ph type="body" sz="quarter" idx="4294967295"/>
          </p:nvPr>
        </p:nvSpPr>
        <p:spPr bwMode="auto">
          <a:xfrm>
            <a:off x="684213" y="4740275"/>
            <a:ext cx="5467350" cy="4491038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048655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478963"/>
            <a:ext cx="2960688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buFont typeface="Arial" panose="020B0604020202020204" pitchFamily="34" charset="0"/>
              <a:buNone/>
              <a:defRPr sz="1200" noProof="1"/>
            </a:lvl1pPr>
          </a:lstStyle>
          <a:p>
            <a:endParaRPr lang="zh-CN" altLang="en-US"/>
          </a:p>
        </p:txBody>
      </p:sp>
      <p:sp>
        <p:nvSpPr>
          <p:cNvPr id="1048656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71913" y="9478963"/>
            <a:ext cx="2960687" cy="498475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FCB64A2D-4806-4BFB-9E6E-E54B6580D7EB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3790028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3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5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997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69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3" name="标题 1"/>
          <p:cNvSpPr>
            <a:spLocks noGrp="1"/>
          </p:cNvSpPr>
          <p:nvPr>
            <p:ph type="ctrTitle"/>
          </p:nvPr>
        </p:nvSpPr>
        <p:spPr>
          <a:xfrm>
            <a:off x="685800" y="1597825"/>
            <a:ext cx="7772400" cy="1102519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1048594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3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5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97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69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noProof="1" smtClean="0"/>
              <a:t>单击此处编辑母版副标题样式</a:t>
            </a:r>
            <a:endParaRPr lang="zh-CN" altLang="en-US" noProof="1"/>
          </a:p>
        </p:txBody>
      </p:sp>
      <p:sp>
        <p:nvSpPr>
          <p:cNvPr id="104859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59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59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BDAE3-0A80-4E98-B4E1-0227BFD53E2D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0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1048611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104861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1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1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0C05BD-CE8F-4AB6-B6B0-12BF42D89660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26" name="标题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1048627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3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5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97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69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1048628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29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30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C7C48-6363-4986-A3D3-2C79AB2EDBB8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31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1048632" name="内容占位符 2"/>
          <p:cNvSpPr>
            <a:spLocks noGrp="1"/>
          </p:cNvSpPr>
          <p:nvPr>
            <p:ph sz="half" idx="1"/>
          </p:nvPr>
        </p:nvSpPr>
        <p:spPr>
          <a:xfrm>
            <a:off x="457200" y="900115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1048633" name="内容占位符 3"/>
          <p:cNvSpPr>
            <a:spLocks noGrp="1"/>
          </p:cNvSpPr>
          <p:nvPr>
            <p:ph sz="half" idx="2"/>
          </p:nvPr>
        </p:nvSpPr>
        <p:spPr>
          <a:xfrm>
            <a:off x="4648200" y="900115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104863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3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3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0FA10-783C-490B-9A32-E206894A3A79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37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1048638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5365" indent="0">
              <a:buNone/>
              <a:defRPr sz="1600" b="1"/>
            </a:lvl6pPr>
            <a:lvl7pPr marL="2742565" indent="0">
              <a:buNone/>
              <a:defRPr sz="1600" b="1"/>
            </a:lvl7pPr>
            <a:lvl8pPr marL="3199765" indent="0">
              <a:buNone/>
              <a:defRPr sz="1600" b="1"/>
            </a:lvl8pPr>
            <a:lvl9pPr marL="3656965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1048639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1048640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32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5365" indent="0">
              <a:buNone/>
              <a:defRPr sz="1600" b="1"/>
            </a:lvl6pPr>
            <a:lvl7pPr marL="2742565" indent="0">
              <a:buNone/>
              <a:defRPr sz="1600" b="1"/>
            </a:lvl7pPr>
            <a:lvl8pPr marL="3199765" indent="0">
              <a:buNone/>
              <a:defRPr sz="1600" b="1"/>
            </a:lvl8pPr>
            <a:lvl9pPr marL="3656965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1048641" name="内容占位符 5"/>
          <p:cNvSpPr>
            <a:spLocks noGrp="1"/>
          </p:cNvSpPr>
          <p:nvPr>
            <p:ph sz="quarter" idx="4"/>
          </p:nvPr>
        </p:nvSpPr>
        <p:spPr>
          <a:xfrm>
            <a:off x="4645032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104864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4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4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8ABB0B-DF98-4C13-9605-7B2C0711C511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8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1048599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00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01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10A447-D444-4E38-ADD7-8DD7464AC032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81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582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583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D8965-409B-4736-9418-BD94F3FC13D3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45" name="标题 1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1048646" name="内容占位符 2"/>
          <p:cNvSpPr>
            <a:spLocks noGrp="1"/>
          </p:cNvSpPr>
          <p:nvPr>
            <p:ph idx="1"/>
          </p:nvPr>
        </p:nvSpPr>
        <p:spPr>
          <a:xfrm>
            <a:off x="3575050" y="204794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1048647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2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5365" indent="0">
              <a:buNone/>
              <a:defRPr sz="900"/>
            </a:lvl6pPr>
            <a:lvl7pPr marL="2742565" indent="0">
              <a:buNone/>
              <a:defRPr sz="900"/>
            </a:lvl7pPr>
            <a:lvl8pPr marL="3199765" indent="0">
              <a:buNone/>
              <a:defRPr sz="900"/>
            </a:lvl8pPr>
            <a:lvl9pPr marL="3656965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1048648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49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50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ACA9FA-12EF-49CB-90D3-8A8AF9560589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5" name="标题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1048616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5365" indent="0">
              <a:buNone/>
              <a:defRPr sz="2000"/>
            </a:lvl6pPr>
            <a:lvl7pPr marL="2742565" indent="0">
              <a:buNone/>
              <a:defRPr sz="2000"/>
            </a:lvl7pPr>
            <a:lvl8pPr marL="3199765" indent="0">
              <a:buNone/>
              <a:defRPr sz="2000"/>
            </a:lvl8pPr>
            <a:lvl9pPr marL="3656965" indent="0">
              <a:buNone/>
              <a:defRPr sz="2000"/>
            </a:lvl9pPr>
          </a:lstStyle>
          <a:p>
            <a:pPr lvl="0"/>
            <a:r>
              <a:rPr lang="zh-CN" altLang="en-US" noProof="1" smtClean="0"/>
              <a:t>单击图标添加图片</a:t>
            </a:r>
            <a:endParaRPr lang="zh-CN" altLang="en-US" noProof="1"/>
          </a:p>
        </p:txBody>
      </p:sp>
      <p:sp>
        <p:nvSpPr>
          <p:cNvPr id="1048617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9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5365" indent="0">
              <a:buNone/>
              <a:defRPr sz="900"/>
            </a:lvl6pPr>
            <a:lvl7pPr marL="2742565" indent="0">
              <a:buNone/>
              <a:defRPr sz="900"/>
            </a:lvl7pPr>
            <a:lvl8pPr marL="3199765" indent="0">
              <a:buNone/>
              <a:defRPr sz="900"/>
            </a:lvl8pPr>
            <a:lvl9pPr marL="3656965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1048618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19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20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416314-14C3-4B08-B677-206DD756B73C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21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1048622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104862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2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2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F39083-3954-45D9-9EF5-975BA40E9B99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5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154783"/>
            <a:ext cx="2057400" cy="3290888"/>
          </a:xfrm>
        </p:spPr>
        <p:txBody>
          <a:bodyPr vert="eaVert"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1048606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54783"/>
            <a:ext cx="6019800" cy="3290888"/>
          </a:xfrm>
        </p:spPr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104860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0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0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AD27A1-5241-431B-8F81-A6FD38984503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bg bwMode="auto">
      <p:bgPr>
        <a:solidFill>
          <a:srgbClr val="FCFC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0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0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D89DB-C536-4507-AE02-86ED25FD8580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76" name="标题占位符 1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28" tIns="45714" rIns="91428" bIns="45714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48577" name="文本占位符 2"/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28" tIns="45714" rIns="91428" bIns="45714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048578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l" fontAlgn="auto">
              <a:buFont typeface="Arial" panose="020B0604020202020204" pitchFamily="34" charset="0"/>
              <a:buNone/>
              <a:defRPr sz="1200" noProof="1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endParaRPr lang="zh-CN" altLang="en-US"/>
          </a:p>
        </p:txBody>
      </p:sp>
      <p:sp>
        <p:nvSpPr>
          <p:cNvPr id="1048579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ctr" fontAlgn="auto">
              <a:buFont typeface="Arial" panose="020B0604020202020204" pitchFamily="34" charset="0"/>
              <a:buNone/>
              <a:defRPr sz="1200" noProof="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1048580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wrap="square" lIns="91428" tIns="45714" rIns="91428" bIns="45714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fld id="{E8B75710-CA12-45CD-8C42-3EA353848B0F}" type="slidenum">
              <a:rPr lang="zh-CN" altLang="en-US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39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1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3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5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3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5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7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69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52" name="图片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1048584" name="矩形 3"/>
          <p:cNvSpPr/>
          <p:nvPr/>
        </p:nvSpPr>
        <p:spPr>
          <a:xfrm>
            <a:off x="1363662" y="1262062"/>
            <a:ext cx="6355057" cy="891528"/>
          </a:xfrm>
          <a:prstGeom prst="rect">
            <a:avLst/>
          </a:prstGeom>
        </p:spPr>
        <p:txBody>
          <a:bodyPr wrap="none" lIns="91428" tIns="45714" rIns="91428" bIns="45714">
            <a:spAutoFit/>
          </a:bodyPr>
          <a:lstStyle/>
          <a:p>
            <a:pPr algn="ctr" fontAlgn="auto"/>
            <a:r>
              <a:rPr lang="zh-CN" altLang="en-US" sz="5400" b="1" cap="all" noProof="1">
                <a:solidFill>
                  <a:srgbClr val="C000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阳光能源集团电子报</a:t>
            </a:r>
          </a:p>
        </p:txBody>
      </p:sp>
      <p:sp>
        <p:nvSpPr>
          <p:cNvPr id="1048585" name="矩形 8"/>
          <p:cNvSpPr/>
          <p:nvPr/>
        </p:nvSpPr>
        <p:spPr>
          <a:xfrm>
            <a:off x="4985404" y="4307284"/>
            <a:ext cx="3548380" cy="6248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en-US" altLang="zh-CN" sz="3600" b="1" noProof="1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2019</a:t>
            </a:r>
            <a:r>
              <a:rPr lang="zh-CN" altLang="en-US" sz="3600" b="1" noProof="1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年</a:t>
            </a:r>
            <a:r>
              <a:rPr lang="zh-CN" altLang="en-US" sz="3600" b="1" noProof="1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第三十一期</a:t>
            </a:r>
            <a:endParaRPr lang="zh-CN" altLang="en-US" sz="3600" b="1" noProof="1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pic>
        <p:nvPicPr>
          <p:cNvPr id="2097153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96850"/>
            <a:ext cx="1403350" cy="101123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54" name="图片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113" y="-15875"/>
            <a:ext cx="9121775" cy="5175250"/>
          </a:xfrm>
          <a:prstGeom prst="rect">
            <a:avLst/>
          </a:prstGeom>
          <a:noFill/>
          <a:ln>
            <a:noFill/>
          </a:ln>
        </p:spPr>
      </p:pic>
      <p:sp>
        <p:nvSpPr>
          <p:cNvPr id="1048586" name="矩形 8"/>
          <p:cNvSpPr/>
          <p:nvPr/>
        </p:nvSpPr>
        <p:spPr>
          <a:xfrm>
            <a:off x="3656187" y="3075806"/>
            <a:ext cx="5164285" cy="50783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b="1" noProof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同心协力、克服困难，共创美好明天  </a:t>
            </a:r>
            <a:r>
              <a:rPr lang="en-US" altLang="zh-CN" b="1" noProof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——  </a:t>
            </a:r>
            <a:r>
              <a:rPr lang="en-US" altLang="zh-CN" b="1" noProof="1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03</a:t>
            </a:r>
            <a:endParaRPr lang="zh-CN" altLang="en-US" noProof="1">
              <a:solidFill>
                <a:srgbClr val="0070C0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55" name="图片 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1048587" name="矩形 2"/>
          <p:cNvSpPr/>
          <p:nvPr/>
        </p:nvSpPr>
        <p:spPr>
          <a:xfrm>
            <a:off x="2013843" y="123478"/>
            <a:ext cx="518457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b="1" noProof="1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同心协力、克服困难，共创美好</a:t>
            </a:r>
            <a:r>
              <a:rPr lang="zh-CN" altLang="en-US" sz="2400" b="1" noProof="1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明天</a:t>
            </a:r>
            <a:endParaRPr lang="zh-CN" altLang="en-US" sz="2400" b="1" noProof="1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1048588" name="矩形 3"/>
          <p:cNvSpPr>
            <a:spLocks noChangeArrowheads="1"/>
          </p:cNvSpPr>
          <p:nvPr/>
        </p:nvSpPr>
        <p:spPr bwMode="auto">
          <a:xfrm>
            <a:off x="303213" y="736600"/>
            <a:ext cx="8605837" cy="51054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>
              <a:lnSpc>
                <a:spcPct val="175000"/>
              </a:lnSpc>
            </a:pPr>
            <a:r>
              <a:rPr lang="en-US" altLang="zh-CN" sz="1600" b="1" dirty="0">
                <a:latin typeface="仿宋_GB2312" pitchFamily="49" charset="-122"/>
                <a:ea typeface="仿宋_GB2312" pitchFamily="49" charset="-122"/>
              </a:rPr>
              <a:t>    </a:t>
            </a:r>
            <a:endParaRPr lang="zh-CN" altLang="zh-CN" sz="1600" b="1" dirty="0">
              <a:latin typeface="仿宋_GB2312" pitchFamily="49" charset="-122"/>
              <a:ea typeface="仿宋_GB2312" pitchFamily="49" charset="-122"/>
            </a:endParaRPr>
          </a:p>
        </p:txBody>
      </p:sp>
      <p:sp>
        <p:nvSpPr>
          <p:cNvPr id="1048589" name="矩形 1"/>
          <p:cNvSpPr/>
          <p:nvPr/>
        </p:nvSpPr>
        <p:spPr>
          <a:xfrm>
            <a:off x="752766" y="919498"/>
            <a:ext cx="7706729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    为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传达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2019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年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第四次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司务会会议精神，布置近期具体工作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，</a:t>
            </a: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9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月</a:t>
            </a: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25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日下午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，集团公司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2019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年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第四次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全体中层以上人员会议在办公楼二楼西侧会议室召开，本次会议由总经理主持。</a:t>
            </a:r>
          </a:p>
          <a:p>
            <a:pPr>
              <a:lnSpc>
                <a:spcPct val="200000"/>
              </a:lnSpc>
            </a:pP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    总经理首先传达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了</a:t>
            </a: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9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月</a:t>
            </a: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25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日第四次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司务会的会议精神。主要内容有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：分享光伏行业信息、公司情况（剔除非经营因素）、近期重点工作布置。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总经理对行业形势分析深入透彻，工作布置措施有力，使在座的各位中层以上人员对公司前景充满信心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。讲话最后提出希望，希望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大家会后高度重视、逐级传达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，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抓好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落实，通过全体员工共同努力，当责、有为大干</a:t>
            </a: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90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天，为集团完成全年目标而努力。</a:t>
            </a:r>
            <a:endParaRPr lang="zh-CN" altLang="en-U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_GB2312" panose="02010609030101010101" pitchFamily="49" charset="-122"/>
              <a:ea typeface="仿宋_GB2312" panose="02010609030101010101" pitchFamily="49" charset="-122"/>
            </a:endParaRPr>
          </a:p>
        </p:txBody>
      </p:sp>
      <p:sp>
        <p:nvSpPr>
          <p:cNvPr id="1048590" name="矩形 3"/>
          <p:cNvSpPr/>
          <p:nvPr/>
        </p:nvSpPr>
        <p:spPr>
          <a:xfrm>
            <a:off x="4823607" y="535406"/>
            <a:ext cx="3922869" cy="41684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fontAlgn="auto">
              <a:lnSpc>
                <a:spcPct val="150000"/>
              </a:lnSpc>
            </a:pPr>
            <a:r>
              <a:rPr lang="en-US" altLang="zh-CN" sz="1600" b="1" cap="all" noProof="1">
                <a:solidFill>
                  <a:schemeClr val="accent6">
                    <a:lumMod val="50000"/>
                  </a:schemeClr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华文细黑" panose="02010600040101010101" charset="-122"/>
                <a:ea typeface="华文细黑" panose="02010600040101010101" charset="-122"/>
                <a:cs typeface="华文细黑" panose="02010600040101010101" charset="-122"/>
              </a:rPr>
              <a:t>——2019</a:t>
            </a:r>
            <a:r>
              <a:rPr lang="zh-CN" altLang="en-US" sz="1600" b="1" cap="all" noProof="1">
                <a:solidFill>
                  <a:schemeClr val="accent6">
                    <a:lumMod val="50000"/>
                  </a:schemeClr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华文细黑" panose="02010600040101010101" charset="-122"/>
                <a:ea typeface="华文细黑" panose="02010600040101010101" charset="-122"/>
                <a:cs typeface="华文细黑" panose="02010600040101010101" charset="-122"/>
              </a:rPr>
              <a:t>年</a:t>
            </a:r>
            <a:r>
              <a:rPr lang="zh-CN" altLang="en-US" sz="1600" b="1" cap="all" noProof="1" smtClean="0">
                <a:solidFill>
                  <a:schemeClr val="accent6">
                    <a:lumMod val="50000"/>
                  </a:schemeClr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华文细黑" panose="02010600040101010101" charset="-122"/>
                <a:ea typeface="华文细黑" panose="02010600040101010101" charset="-122"/>
                <a:cs typeface="华文细黑" panose="02010600040101010101" charset="-122"/>
              </a:rPr>
              <a:t>第四次</a:t>
            </a:r>
            <a:r>
              <a:rPr lang="zh-CN" altLang="en-US" sz="1600" b="1" cap="all" noProof="1">
                <a:solidFill>
                  <a:schemeClr val="accent6">
                    <a:lumMod val="50000"/>
                  </a:schemeClr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华文细黑" panose="02010600040101010101" charset="-122"/>
                <a:ea typeface="华文细黑" panose="02010600040101010101" charset="-122"/>
                <a:cs typeface="华文细黑" panose="02010600040101010101" charset="-122"/>
              </a:rPr>
              <a:t>全体中层会议相关报道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56" name="图片 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1048591" name="TextBox 2"/>
          <p:cNvSpPr txBox="1"/>
          <p:nvPr/>
        </p:nvSpPr>
        <p:spPr>
          <a:xfrm>
            <a:off x="719572" y="131533"/>
            <a:ext cx="7704856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    总经理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讲话后，董事长做重要讲话。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讲话分为五个方面：一是知己。光伏行业的春天已经到来，但是更要看到自身的短板，只有补齐短板，才能在光伏春天中有所作为；二是知彼。行业内领先企业已经做好布局，纷纷前往政府支持力度大的成本洼地进行扩产，我们也在尝试走出去；三是坚定不移的继续为锦州做贡献。守住锦州阵地，拿出</a:t>
            </a: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120%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的努力和干劲，为家乡做贡献；四是举一反三。解决问题学会举一反三，对照自身工作查漏补缺。五是维护公司利益。一定要树立审计督察法务部的权威，支持他们工作，共同把工作做好。</a:t>
            </a:r>
            <a:endParaRPr lang="en-US" altLang="zh-CN" sz="1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_GB2312" panose="02010609030101010101" pitchFamily="49" charset="-122"/>
              <a:ea typeface="仿宋_GB2312" panose="02010609030101010101" pitchFamily="49" charset="-122"/>
            </a:endParaRPr>
          </a:p>
          <a:p>
            <a:pPr>
              <a:lnSpc>
                <a:spcPct val="200000"/>
              </a:lnSpc>
            </a:pP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    </a:t>
            </a:r>
            <a:r>
              <a:rPr lang="zh-CN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本次会议是一次团结，务实，鼓劲，奋进的大会，</a:t>
            </a: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 </a:t>
            </a:r>
            <a:r>
              <a:rPr lang="zh-CN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相信只要大家同心协力、克服困难、共度难关、把公司经营好，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才能享受光伏春天的盛宴，迎来阳光能源的春天！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58" name="图片 2" descr="微信图片_2018011814252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7463" y="-15875"/>
            <a:ext cx="9178926" cy="5173663"/>
          </a:xfrm>
          <a:prstGeom prst="rect">
            <a:avLst/>
          </a:prstGeom>
          <a:noFill/>
          <a:ln>
            <a:noFill/>
          </a:ln>
        </p:spPr>
      </p:pic>
      <p:sp>
        <p:nvSpPr>
          <p:cNvPr id="1048592" name="矩形 2"/>
          <p:cNvSpPr>
            <a:spLocks noChangeArrowheads="1"/>
          </p:cNvSpPr>
          <p:nvPr/>
        </p:nvSpPr>
        <p:spPr bwMode="auto">
          <a:xfrm>
            <a:off x="107950" y="4300538"/>
            <a:ext cx="2316636" cy="584763"/>
          </a:xfrm>
          <a:prstGeom prst="rect">
            <a:avLst/>
          </a:prstGeom>
          <a:noFill/>
          <a:ln>
            <a:noFill/>
          </a:ln>
        </p:spPr>
        <p:txBody>
          <a:bodyPr wrap="none" lIns="91428" tIns="45714" rIns="91428" bIns="45714">
            <a:spAutoFit/>
          </a:bodyPr>
          <a:lstStyle/>
          <a:p>
            <a:r>
              <a:rPr lang="en-US" altLang="zh-CN" sz="3200" b="1" noProof="1" smtClean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2019-9-26</a:t>
            </a:r>
            <a:endParaRPr lang="en-US" altLang="zh-CN" sz="3200" b="1" noProof="1">
              <a:solidFill>
                <a:schemeClr val="accent5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电子报第二十八期">
  <a:themeElements>
    <a:clrScheme name="Verve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</TotalTime>
  <Words>391</Words>
  <Application>Microsoft Office PowerPoint</Application>
  <PresentationFormat>全屏显示(16:9)</PresentationFormat>
  <Paragraphs>11</Paragraphs>
  <Slides>5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5</vt:i4>
      </vt:variant>
    </vt:vector>
  </HeadingPairs>
  <TitlesOfParts>
    <vt:vector size="14" baseType="lpstr">
      <vt:lpstr>Arial</vt:lpstr>
      <vt:lpstr>宋体</vt:lpstr>
      <vt:lpstr>仿宋_GB2312</vt:lpstr>
      <vt:lpstr>华文细黑</vt:lpstr>
      <vt:lpstr>微软雅黑</vt:lpstr>
      <vt:lpstr>华文行楷</vt:lpstr>
      <vt:lpstr>华文中宋</vt:lpstr>
      <vt:lpstr>Calibri</vt:lpstr>
      <vt:lpstr>电子报第二十八期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sunnyenergy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ydq002</dc:creator>
  <cp:lastModifiedBy>ydq002</cp:lastModifiedBy>
  <cp:revision>5</cp:revision>
  <dcterms:created xsi:type="dcterms:W3CDTF">2019-09-24T00:13:12Z</dcterms:created>
  <dcterms:modified xsi:type="dcterms:W3CDTF">2019-09-26T02:47:51Z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2052-11.1.0.8976</vt:lpwstr>
  </property>
</Properties>
</file>