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300" r:id="rId3"/>
    <p:sldId id="258" r:id="rId4"/>
    <p:sldId id="291" r:id="rId5"/>
    <p:sldId id="296" r:id="rId6"/>
    <p:sldId id="295" r:id="rId7"/>
    <p:sldId id="294" r:id="rId8"/>
    <p:sldId id="293" r:id="rId9"/>
    <p:sldId id="298" r:id="rId10"/>
    <p:sldId id="299" r:id="rId11"/>
    <p:sldId id="297" r:id="rId12"/>
    <p:sldId id="301" r:id="rId13"/>
    <p:sldId id="302" r:id="rId14"/>
    <p:sldId id="262" r:id="rId15"/>
  </p:sldIdLst>
  <p:sldSz cx="9144000" cy="5143500" type="screen16x9"/>
  <p:notesSz cx="6833870" cy="9979025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华文行楷" panose="02010800040101010101" pitchFamily="2" charset="-122"/>
      <p:regular r:id="rId24"/>
    </p:embeddedFont>
    <p:embeddedFont>
      <p:font typeface="华文中宋" panose="02010600040101010101" pitchFamily="2" charset="-122"/>
      <p:regular r:id="rId25"/>
    </p:embeddedFont>
    <p:embeddedFont>
      <p:font typeface="仿宋_GB2312" panose="02010609030101010101" pitchFamily="49" charset="-122"/>
      <p:regular r:id="rId26"/>
    </p:embeddedFont>
    <p:embeddedFont>
      <p:font typeface="仿宋" panose="02010609060101010101" charset="-122"/>
      <p:regular r:id="rId27"/>
    </p:embeddedFont>
    <p:embeddedFont>
      <p:font typeface="微软雅黑" panose="020B0503020204020204" pitchFamily="34" charset="-122"/>
      <p:regular r:id="rId28"/>
    </p:embeddedFont>
  </p:embeddedFontLst>
  <p:custShowLst>
    <p:custShow name="自定义放映 1" id="0">
      <p:sldLst>
        <p:sld r:id="rId4"/>
        <p:sld r:id="rId15"/>
      </p:sldLst>
    </p:custShow>
  </p:custShow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276"/>
      </p:cViewPr>
      <p:guideLst>
        <p:guide orient="horz" pos="1620"/>
        <p:guide pos="290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font" Target="fonts/font9.fntdata"/><Relationship Id="rId27" Type="http://schemas.openxmlformats.org/officeDocument/2006/relationships/font" Target="fonts/font8.fntdata"/><Relationship Id="rId26" Type="http://schemas.openxmlformats.org/officeDocument/2006/relationships/font" Target="fonts/font7.fntdata"/><Relationship Id="rId25" Type="http://schemas.openxmlformats.org/officeDocument/2006/relationships/font" Target="fonts/font6.fntdata"/><Relationship Id="rId24" Type="http://schemas.openxmlformats.org/officeDocument/2006/relationships/font" Target="fonts/font5.fntdata"/><Relationship Id="rId23" Type="http://schemas.openxmlformats.org/officeDocument/2006/relationships/font" Target="fonts/font4.fntdata"/><Relationship Id="rId22" Type="http://schemas.openxmlformats.org/officeDocument/2006/relationships/font" Target="fonts/font3.fntdata"/><Relationship Id="rId21" Type="http://schemas.openxmlformats.org/officeDocument/2006/relationships/font" Target="fonts/font2.fntdata"/><Relationship Id="rId20" Type="http://schemas.openxmlformats.org/officeDocument/2006/relationships/font" Target="fonts/font1.fntdata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捕获3_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080" y="-4445"/>
            <a:ext cx="9153525" cy="5153025"/>
          </a:xfrm>
          <a:prstGeom prst="rect">
            <a:avLst/>
          </a:prstGeom>
        </p:spPr>
      </p:pic>
      <p:sp>
        <p:nvSpPr>
          <p:cNvPr id="1048584" name="矩形 3"/>
          <p:cNvSpPr/>
          <p:nvPr/>
        </p:nvSpPr>
        <p:spPr>
          <a:xfrm>
            <a:off x="4199047" y="889526"/>
            <a:ext cx="4801290" cy="707874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4000" b="1" cap="all" noProof="1"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  <a:endParaRPr lang="zh-CN" altLang="en-US" sz="4000" b="1" cap="all" noProof="1">
              <a:solidFill>
                <a:srgbClr val="FFC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3515"/>
            <a:ext cx="995680" cy="80391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5" name="矩形 8"/>
          <p:cNvSpPr/>
          <p:nvPr/>
        </p:nvSpPr>
        <p:spPr>
          <a:xfrm>
            <a:off x="5652119" y="4443958"/>
            <a:ext cx="323037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28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28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28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</a:t>
            </a:r>
            <a:r>
              <a:rPr lang="zh-CN" altLang="en-US" sz="28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四</a:t>
            </a:r>
            <a:r>
              <a:rPr lang="zh-CN" altLang="en-US" sz="28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28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417840" y="2490182"/>
            <a:ext cx="520827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激情大干</a:t>
            </a:r>
            <a:r>
              <a:rPr lang="en-US" altLang="zh-CN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90</a:t>
            </a:r>
            <a:r>
              <a:rPr lang="zh-CN" altLang="en-US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天，奋力打赢</a:t>
            </a:r>
            <a:r>
              <a:rPr lang="zh-CN" altLang="en-US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攻坚战      </a:t>
            </a:r>
            <a:r>
              <a:rPr lang="en-US" altLang="zh-CN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—— 03</a:t>
            </a:r>
            <a:endParaRPr lang="zh-CN" altLang="en-US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sp>
        <p:nvSpPr>
          <p:cNvPr id="1048587" name="矩形 2"/>
          <p:cNvSpPr/>
          <p:nvPr/>
        </p:nvSpPr>
        <p:spPr>
          <a:xfrm>
            <a:off x="2552852" y="124303"/>
            <a:ext cx="47539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激情大干</a:t>
            </a:r>
            <a:r>
              <a:rPr lang="en-US" altLang="zh-CN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90</a:t>
            </a:r>
            <a:r>
              <a:rPr lang="zh-CN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天，奋力打赢攻坚战</a:t>
            </a:r>
            <a:endParaRPr lang="zh-CN" altLang="en-US" sz="2400" b="1" noProof="1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48589" name="矩形 1"/>
          <p:cNvSpPr/>
          <p:nvPr/>
        </p:nvSpPr>
        <p:spPr>
          <a:xfrm>
            <a:off x="501015" y="514350"/>
            <a:ext cx="834453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自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日中层会上，总经理发出“当责、有为，大干九十天”的奋斗号召后，要求在全公司范围内全面开展“抢产量、抓采购、抓管理、保质量、保资金、保人员、保运行”抓住有利态势迎难而上，并对大干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天，确保完成全年目标任务做了重点安排部署。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指令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发出，全集团各专业公司各部室均迅速行动起来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......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晶体</a:t>
            </a:r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公司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接到通知后当即做以布置，利用假期时间通过企业微信群展开讨论，共同提出“鼓足干劲、提产降耗，挥洒豪情”的大干口号，确定“打造一流工厂签名承诺、项目目标承诺及评选最美奋斗者、劳动竞赛、记录历史瞬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”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等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各项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大干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90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天的活动计划。大干伊始晶体人热情高涨，国庆期间切片生产员工向产能冲刺已达日产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58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万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片；维修员工放弃休息时间加班加点既实现了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56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台到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15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台新旧切方设备的顺利更替及新设备定位、调试，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175" y="-12065"/>
            <a:ext cx="9150350" cy="516763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98450" y="91440"/>
            <a:ext cx="8535035" cy="5507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同时完成铺设管路及预制电缆以确保专用切片机按时到厂；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7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日拉晶维修顺利实现循环水新旧系统更换及新系统调试。广大党员主动担当争当先锋，以各党小组为单位利用工作之余干有意义实事、学习总书记论述、党小组长与每名党员谈话，让支部全体党员在大干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天期间，充分发挥模范带头作用。 接下来晶体公司正摩拳擦掌，准备全员齐打一场攻坚战，为今年项目稳步落实、设备改造更新，更为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2020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年划小核算单位定准目标而运筹帷幄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组件</a:t>
            </a:r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公司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第一时间召集会议，重新测算各厂最大产能，制定各厂提产目标，形成生产指标考核方案，并要求全员参与生产，使各厂产能最大化。通过产线改造、工艺优化，各厂生产指标频传喜讯，其中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10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日创惠厂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3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号线日产突破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2600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块以上；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10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14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日阳光一车间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号线日产突破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2600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块以上；阳光二车间产能日渐攀升，各厂各条线合计最高日产成功突破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19000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块，组件公司全厂上下形成浓厚的抢产热潮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18465" y="195580"/>
            <a:ext cx="8559165" cy="5506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悦</a:t>
            </a:r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阳公司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共四条产线，年产能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1.2GW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，集团发出“大干九十天”指令后，悦阳公司紧锣密鼓调试产线，争取尽快投产，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14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日第一条产线调试成功正式投产。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    曲</a:t>
            </a:r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靖公司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提出“降成本，达满产，大干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90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天”的口号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,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一方面加快曲靖本土员工培养速度，另一方面充分挖掘锦州员工潜能，在最短的时间内把产能提高上去，年底前实现平均单炉产达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2.7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吨以上。通过对部分炉台的改造，实现投料量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330kg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，个别小组突破单炉产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3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吨。通过对加热器的改造，降低氧含量，杜绝同心圆、黑心片，提高产品质量。曲靖公司全体员工鼓足干劲，努力进取，实现全年盈利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。</a:t>
            </a:r>
            <a:endParaRPr lang="zh-CN" alt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  <a:sym typeface="+mn-ea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    </a:t>
            </a:r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新</a:t>
            </a:r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阳光公司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提出“求生存、促发展、开源节流、降本增效、大干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90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天”方针战略，一方面对长期意向客户密切跟踪、积极促成；另一方面对已签订落实的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行唐扶贫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电站以及沈阳、盘锦、内蒙古等商业屋顶和分布式电站项目合理优化设计，尽快实现早日竣工发电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89585" y="196215"/>
            <a:ext cx="8356600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销售</a:t>
            </a:r>
            <a:r>
              <a:rPr lang="zh-CN" altLang="zh-CN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部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(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国内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)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积极沟通协调，简化程序，在国电投黑龙江项目中共收回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1.8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亿货款，大大缓解了公司的资金压力。黑龙江项目运输任务首次系统招标，二轮谈判，最终承运单车价格低于指标价格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1000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余元。此项目共计为公司节省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145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余万元运输费用。物流人员用自有车辆完成各厂区物料的调拨、园区内组件倒运，创惠厂内组件运至借用的库房中，净节省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25000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元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/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月；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（国外）通过加工贸易保税业务减免进口背板税金，为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BS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组件创造每瓦利润；通过网络招标系统多家比价，进一步降低海运费；通过自理出口报关系统及原产地证申报系统，自理报关、出证，节约报关代理费用。针对所有海外销售合同，严把回款关，保持回款及时率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100%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。海外销售多点开花，坚守夏普原有的日本和亚洲市场基础上，进一步赢取欧洲非洲等多处订单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21945" y="92710"/>
            <a:ext cx="8124825" cy="4887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综合</a:t>
            </a:r>
            <a:r>
              <a:rPr lang="zh-CN" altLang="zh-CN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计划部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统筹集团各厂区生产情况，合理安排、调运，确保各生产环节满产运行，降低刚性支出占比（例：在锦州拉晶检修期间，调整减少青海委外数量，按量调运硅棒回锦，确保切片环节满产）；根据销售需求、产线生产特点等科学合理安排组件生产，在满足销售订单供应的前提下，尽可能减少切换，稳定生产以便提高产能，同时兼顾厂区与项目地运输距离远近，控制运费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；</a:t>
            </a:r>
            <a:r>
              <a:rPr lang="en-US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 </a:t>
            </a:r>
            <a:r>
              <a:rPr lang="zh-CN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财务</a:t>
            </a:r>
            <a:r>
              <a:rPr lang="zh-CN" altLang="zh-CN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部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下大力气做好江苏盐城和云南曲靖公司的融资业务；准确、及时完成年度会计核算工作，一方面加大力度做好新成立悦阳公司的各项基础工作，力求尽快步入正轨；二是做好集团各公司年终各类票据的催收、往来账款的清理、固定资产的处置工作以及其他与核算相关的各类工作；</a:t>
            </a:r>
            <a:r>
              <a:rPr lang="zh-CN" altLang="zh-CN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技术研发部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大力争取省市区各项荣誉，专利、科技、智能、贴息、双创、信息；媒体、网站、协会力求实事求是进行准确宣传，自撰写软文降费用，技术论坛进行演讲，对外展现锦州阳光诚信地做事、严谨的质量控制、努力创新、脚踏实地进步的老牌光伏企业形象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52450" y="321945"/>
            <a:ext cx="7896225" cy="4861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品保部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全力以赴协助悦阳公司建立质量体系，圆满完成体系内审、管理评审和外审工作，11月初将获得体系证书满足客户要求，为悦阳公司最大程度节约审核费用，同时对刚拿到外审证书的曲靖公司体系运行情况继续进行监督指导；</a:t>
            </a:r>
            <a:r>
              <a:rPr lang="zh-CN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人</a:t>
            </a:r>
            <a:r>
              <a:rPr lang="zh-CN" altLang="zh-CN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资部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积极联系各大招聘机构，分别到沈阳、大连、阜新、渤海大学进行招聘，为各专业公司各产线做好充足的人员保障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；</a:t>
            </a:r>
            <a:r>
              <a:rPr lang="zh-CN" altLang="zh-CN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办公室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大客司机放弃休息，车辆主管奉献工时，合理调整车辆路线，充分利用自有车辆运行减少外租车辆；通过招投标方式采购计算机耗材，更换旧电脑固态硬盘，大幅度提升计算机运行速度，提高办公效率和降低办公成本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ts val="3400"/>
              </a:lnSpc>
              <a:spcBef>
                <a:spcPts val="0"/>
              </a:spcBef>
              <a:spcAft>
                <a:spcPts val="0"/>
              </a:spcAft>
            </a:pP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ts val="3400"/>
              </a:lnSpc>
              <a:spcBef>
                <a:spcPts val="0"/>
              </a:spcBef>
              <a:spcAft>
                <a:spcPts val="0"/>
              </a:spcAft>
            </a:pP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ts val="3400"/>
              </a:lnSpc>
              <a:spcBef>
                <a:spcPts val="0"/>
              </a:spcBef>
              <a:spcAft>
                <a:spcPts val="0"/>
              </a:spcAft>
            </a:pP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ts val="32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19735" y="195580"/>
            <a:ext cx="7836535" cy="2471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截止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发稿前，各专业公司均已悬挂“大干”口号条幅，组织“誓师大联盟”签字仪式，营造“大干”氛围，最美奋斗者评选、技能竞赛正在紧锣密鼓实施中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......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zh-CN" sz="1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激情大干</a:t>
            </a:r>
            <a:r>
              <a:rPr lang="en-US" altLang="zh-CN" sz="1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90</a:t>
            </a:r>
            <a:r>
              <a:rPr lang="zh-CN" altLang="zh-CN" sz="1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天，奋力打赢攻坚战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，相信在全体员工的共同努力下，实现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年各项目标将指日可待！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ts val="32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75" y="193675"/>
            <a:ext cx="7265035" cy="4010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410982" y="4371001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晶体公司宣传标语</a:t>
            </a:r>
            <a:endParaRPr lang="zh-CN" altLang="en-US" sz="20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444855" y="3658840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组件公司宣传</a:t>
            </a:r>
            <a:r>
              <a:rPr lang="zh-CN" altLang="en-US" sz="20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标语</a:t>
            </a:r>
            <a:endParaRPr lang="zh-CN" altLang="en-US" sz="20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30" y="383540"/>
            <a:ext cx="8316595" cy="30695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捕获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065" y="-11430"/>
            <a:ext cx="9150350" cy="516763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54965"/>
            <a:ext cx="6840855" cy="324993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75413" y="3862288"/>
            <a:ext cx="37753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专业公司领导带头在签名墙签字</a:t>
            </a:r>
            <a:endParaRPr lang="zh-CN" altLang="en-US" sz="20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2" descr="微信图片_2018011814252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107950" y="4300538"/>
            <a:ext cx="2569910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2019-10-16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二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电子报第三十二期</Template>
  <TotalTime>0</TotalTime>
  <Words>2374</Words>
  <Application>WPS 演示</Application>
  <PresentationFormat>全屏显示(16:9)</PresentationFormat>
  <Paragraphs>45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  <vt:variant>
        <vt:lpstr>自定义放映</vt:lpstr>
      </vt:variant>
      <vt:variant>
        <vt:i4>1</vt:i4>
      </vt:variant>
    </vt:vector>
  </HeadingPairs>
  <TitlesOfParts>
    <vt:vector size="25" baseType="lpstr">
      <vt:lpstr>Arial</vt:lpstr>
      <vt:lpstr>宋体</vt:lpstr>
      <vt:lpstr>Wingdings</vt:lpstr>
      <vt:lpstr>Calibri</vt:lpstr>
      <vt:lpstr>华文行楷</vt:lpstr>
      <vt:lpstr>华文中宋</vt:lpstr>
      <vt:lpstr>仿宋_GB2312</vt:lpstr>
      <vt:lpstr>仿宋</vt:lpstr>
      <vt:lpstr>微软雅黑</vt:lpstr>
      <vt:lpstr>Arial Unicode MS</vt:lpstr>
      <vt:lpstr>电子报第三十二期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13604164880</cp:lastModifiedBy>
  <cp:revision>19</cp:revision>
  <dcterms:created xsi:type="dcterms:W3CDTF">2019-10-16T05:12:00Z</dcterms:created>
  <dcterms:modified xsi:type="dcterms:W3CDTF">2019-10-16T08:34:05Z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