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2"/>
  </p:notesMasterIdLst>
  <p:sldIdLst>
    <p:sldId id="288" r:id="rId3"/>
    <p:sldId id="258" r:id="rId4"/>
    <p:sldId id="317" r:id="rId5"/>
    <p:sldId id="313" r:id="rId6"/>
    <p:sldId id="314" r:id="rId7"/>
    <p:sldId id="321" r:id="rId8"/>
    <p:sldId id="324" r:id="rId9"/>
    <p:sldId id="322" r:id="rId10"/>
    <p:sldId id="292" r:id="rId11"/>
  </p:sldIdLst>
  <p:sldSz cx="8640763" cy="5940425"/>
  <p:notesSz cx="6834188" cy="9979025"/>
  <p:embeddedFontLs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华文中宋" pitchFamily="2" charset="-122"/>
      <p:regular r:id="rId17"/>
    </p:embeddedFont>
    <p:embeddedFont>
      <p:font typeface="楷体_GB2312" charset="-122"/>
      <p:regular r:id="rId18"/>
    </p:embeddedFont>
    <p:embeddedFont>
      <p:font typeface="微软雅黑" pitchFamily="34" charset="-122"/>
      <p:regular r:id="rId19"/>
      <p:bold r:id="rId20"/>
    </p:embeddedFont>
    <p:embeddedFont>
      <p:font typeface="华文行楷" pitchFamily="2" charset="-122"/>
      <p:regular r:id="rId21"/>
    </p:embeddedFont>
    <p:embeddedFont>
      <p:font typeface="黑体" pitchFamily="49" charset="-122"/>
      <p:regular r:id="rId22"/>
    </p:embeddedFont>
    <p:embeddedFont>
      <p:font typeface="仿宋" pitchFamily="49" charset="-122"/>
      <p:regular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75" d="100"/>
          <a:sy n="75" d="100"/>
        </p:scale>
        <p:origin x="-654" y="-222"/>
      </p:cViewPr>
      <p:guideLst>
        <p:guide orient="horz" pos="1868"/>
        <p:guide pos="27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405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TW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繁黑體 Std B" pitchFamily="34" charset="-128"/>
                <a:ea typeface="Adobe 繁黑體 Std B" pitchFamily="34" charset="-128"/>
              </a:rPr>
              <a:t>陽光能源集團電子報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6645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第十四期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3658627" y="3561949"/>
            <a:ext cx="4202176" cy="5067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弘揚工匠精神  激發奮進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力量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8"/>
          <p:cNvSpPr/>
          <p:nvPr/>
        </p:nvSpPr>
        <p:spPr>
          <a:xfrm>
            <a:off x="2415121" y="4351964"/>
            <a:ext cx="6056011" cy="5236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03840" y="377165"/>
            <a:ext cx="403308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弘揚工匠精神  激發奮進力量</a:t>
            </a:r>
            <a:endParaRPr lang="zh-CN" altLang="en-US" sz="2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719095" y="1129248"/>
            <a:ext cx="73797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晶體公司有這樣壹個團隊，他們勤勞務實、踏實肯幹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他們團結壹心、努力奮進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他們創新技術、降本增效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他們密切配合、積極主動，出色完成了各項工作任務。他們將自己的青春歲月銘刻在崗位之中，他們用智慧和汗水書寫著“遼寧工人先鋒號”的驕人業績，這就是晶體公司技術研發小組。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晶體公司技術研發小組於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2016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月組建，現有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名組員，曾獲得錦州市科技進步三等獎，錦州市五小創新成果二等獎，今年獲“遼寧省工人先鋒號”榮譽稱號</a:t>
            </a: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51730" y="910590"/>
            <a:ext cx="2775585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TW" altLang="en-US" sz="14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遼寧省工人先鋒號先進事跡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展陽光風采系列報道（壹）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4200" y="306070"/>
            <a:ext cx="7778115" cy="3943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壹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、集思廣益、降低成本，爭創“節約型”先鋒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年技術研發團隊積極響應“成本管理、人人有責”的號召，全體組員集思廣益，查找節能工作中的薄弱環節和漏洞，分析技術指標存在的問題，逐壹解決，全年共為公司節約成本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7200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萬元。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二、自主創新、勤奮專研，爭創“學習型”先鋒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為提高全員業務能力，小組決定建立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"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周五升華日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"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制度，所有成員在這壹天利用壹個小時的時間召開經驗分享會，將近期掌握的新知識、新見解，行業內的新技術、新理念，相互交流碰撞。經過半年的實踐，全體成員的業務素質均有了大幅度提高。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7" name="图片 6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展陽光風采系列報道（壹）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74675" y="377825"/>
            <a:ext cx="7780655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三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、愛崗敬業、任勞任怨，爭創“奉獻型”先鋒</a:t>
            </a:r>
          </a:p>
          <a:p>
            <a:pPr lvl="0"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2018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年末，小組接到兩個月內完成自行設計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26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寸熱場的任務，同時對小、舊爐體件等進行改造升級，任務雖艱巨但必須完成，全體成員立下軍令狀。經過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50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個日夜奮戰，終於實現了成品率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87%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，產能提升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55%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，成本降低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的目標。此項改造為公司創造了巨大經濟效益，同時拉動了產業鏈的持續發展。</a:t>
            </a:r>
          </a:p>
          <a:p>
            <a:pPr lvl="0"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四、善於發現、高效解決，爭創“業績型”先鋒</a:t>
            </a:r>
          </a:p>
          <a:p>
            <a:pPr lvl="0"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年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10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月，為改善金剛線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TTV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不良比例導致的成品率過低問題，小組員工做了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余次試驗，終於在短短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天之內，實現了不良比例降低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65%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的目標，大大提升矽片成品率。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8" name="图片 7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展陽光風采系列報道（壹）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13105" y="377825"/>
            <a:ext cx="74536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今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後工作中，技術研發小組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名組員將發揚光伏人愛崗敬業、精益求精、協作共進、追求卓越的工匠精神，吹響工人先鋒號角，為完成各項生產目標不懈努力。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8" name="图片 7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展陽光風采系列報道（壹）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" name="图片 1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61" y="881980"/>
            <a:ext cx="2680518" cy="3613127"/>
          </a:xfrm>
          <a:prstGeom prst="rect">
            <a:avLst/>
          </a:prstGeom>
        </p:spPr>
      </p:pic>
      <p:pic>
        <p:nvPicPr>
          <p:cNvPr id="4" name="图片 3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252" y="881980"/>
            <a:ext cx="2690307" cy="35579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80002" y="4624871"/>
            <a:ext cx="10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工作現場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8" name="图片 7" descr="t01d9f200dfefd63e6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展陽光風采系列報道（壹）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026" name="Picture 2" descr="C:\Documents and Settings\ysc102\桌面\新建文件夹 (3)\微信图片_20200420124243.jpg"/>
          <p:cNvPicPr>
            <a:picLocks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" t="3964" r="1548" b="3724"/>
          <a:stretch>
            <a:fillRect/>
          </a:stretch>
        </p:blipFill>
        <p:spPr bwMode="auto">
          <a:xfrm>
            <a:off x="500583" y="1354723"/>
            <a:ext cx="3516734" cy="272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331" y="1354723"/>
            <a:ext cx="3918309" cy="281325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840550" y="4433395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所獲榮譽</a:t>
            </a:r>
          </a:p>
        </p:txBody>
      </p:sp>
      <p:pic>
        <p:nvPicPr>
          <p:cNvPr id="8" name="图片 7" descr="t01d9f200dfefd63e6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展陽光風采系列報道（壹）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四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电子报第十四期</Template>
  <TotalTime>6</TotalTime>
  <Words>770</Words>
  <Application>Microsoft Office PowerPoint</Application>
  <PresentationFormat>自定义</PresentationFormat>
  <Paragraphs>33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Arial</vt:lpstr>
      <vt:lpstr>宋体</vt:lpstr>
      <vt:lpstr>Calibri</vt:lpstr>
      <vt:lpstr>华文中宋</vt:lpstr>
      <vt:lpstr>Adobe 繁黑體 Std B</vt:lpstr>
      <vt:lpstr>楷体_GB2312</vt:lpstr>
      <vt:lpstr>微软雅黑</vt:lpstr>
      <vt:lpstr>华文行楷</vt:lpstr>
      <vt:lpstr>黑体</vt:lpstr>
      <vt:lpstr>仿宋</vt:lpstr>
      <vt:lpstr>电子报第十四期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3</cp:revision>
  <dcterms:created xsi:type="dcterms:W3CDTF">2020-04-27T08:51:09Z</dcterms:created>
  <dcterms:modified xsi:type="dcterms:W3CDTF">2020-04-30T02:20:58Z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