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309" r:id="rId2"/>
    <p:sldId id="290" r:id="rId3"/>
    <p:sldId id="292" r:id="rId4"/>
    <p:sldId id="293" r:id="rId5"/>
    <p:sldId id="317" r:id="rId6"/>
    <p:sldId id="318" r:id="rId7"/>
    <p:sldId id="319" r:id="rId8"/>
    <p:sldId id="310" r:id="rId9"/>
  </p:sldIdLst>
  <p:sldSz cx="9144000" cy="5143500" type="screen16x9"/>
  <p:notesSz cx="6834188" cy="9979025"/>
  <p:embeddedFontLst>
    <p:embeddedFont>
      <p:font typeface="仿宋" pitchFamily="49" charset="-122"/>
      <p:regular r:id="rId11"/>
    </p:embeddedFont>
    <p:embeddedFont>
      <p:font typeface="华文中宋" pitchFamily="2" charset="-122"/>
      <p:regular r:id="rId12"/>
    </p:embeddedFont>
    <p:embeddedFont>
      <p:font typeface="仿宋_GB2312" charset="-122"/>
      <p:regular r:id="rId13"/>
    </p:embeddedFont>
    <p:embeddedFont>
      <p:font typeface="Calibri" pitchFamily="34" charset="0"/>
      <p:regular r:id="rId14"/>
      <p:bold r:id="rId15"/>
      <p:italic r:id="rId16"/>
      <p:boldItalic r:id="rId17"/>
    </p:embeddedFont>
    <p:embeddedFont>
      <p:font typeface="华文行楷" pitchFamily="2" charset="-122"/>
      <p:regular r:id="rId18"/>
    </p:embeddedFont>
    <p:embeddedFont>
      <p:font typeface="微软雅黑" pitchFamily="34" charset="-122"/>
      <p:regular r:id="rId19"/>
      <p:bold r:id="rId20"/>
    </p:embeddedFont>
  </p:embeddedFontLst>
  <p:custDataLst>
    <p:tags r:id="rId21"/>
  </p:custDataLst>
  <p:defaultTextStyle>
    <a:defPPr>
      <a:defRPr lang="zh-CN"/>
    </a:defPPr>
    <a:lvl1pPr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5" autoAdjust="0"/>
    <p:restoredTop sz="94556" autoAdjust="0"/>
  </p:normalViewPr>
  <p:slideViewPr>
    <p:cSldViewPr>
      <p:cViewPr>
        <p:scale>
          <a:sx n="75" d="100"/>
          <a:sy n="75" d="100"/>
        </p:scale>
        <p:origin x="-468" y="-414"/>
      </p:cViewPr>
      <p:guideLst>
        <p:guide orient="horz" pos="1620"/>
        <p:guide pos="2868"/>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pPr>
                <a:defRPr/>
              </a:pPr>
              <a:t>2020/9/3</a:t>
            </a:fld>
            <a:endParaRPr lang="zh-CN" altLang="en-US"/>
          </a:p>
        </p:txBody>
      </p:sp>
      <p:sp>
        <p:nvSpPr>
          <p:cNvPr id="3076"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40A20FB-8464-4CB1-B943-C16692F168CB}" type="slidenum">
              <a:rPr lang="zh-CN" altLang="en-US"/>
              <a:pPr/>
              <a:t>‹#›</a:t>
            </a:fld>
            <a:endParaRPr lang="zh-CN" altLang="en-US"/>
          </a:p>
        </p:txBody>
      </p:sp>
    </p:spTree>
    <p:extLst>
      <p:ext uri="{BB962C8B-B14F-4D97-AF65-F5344CB8AC3E}">
        <p14:creationId xmlns:p14="http://schemas.microsoft.com/office/powerpoint/2010/main" val="3160477039"/>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A81E751F-D0E2-4919-B7DB-03A460F9B0A2}" type="slidenum">
              <a:rPr lang="zh-CN" altLang="en-US"/>
              <a:pPr/>
              <a:t>‹#›</a:t>
            </a:fld>
            <a:endParaRPr lang="zh-CN" altLang="en-US"/>
          </a:p>
        </p:txBody>
      </p:sp>
    </p:spTree>
    <p:extLst>
      <p:ext uri="{BB962C8B-B14F-4D97-AF65-F5344CB8AC3E}">
        <p14:creationId xmlns:p14="http://schemas.microsoft.com/office/powerpoint/2010/main" val="3317860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1825F185-2A9D-461B-81EF-549C1D381A94}" type="slidenum">
              <a:rPr lang="zh-CN" altLang="en-US"/>
              <a:pPr/>
              <a:t>‹#›</a:t>
            </a:fld>
            <a:endParaRPr lang="zh-CN" altLang="en-US"/>
          </a:p>
        </p:txBody>
      </p:sp>
    </p:spTree>
    <p:extLst>
      <p:ext uri="{BB962C8B-B14F-4D97-AF65-F5344CB8AC3E}">
        <p14:creationId xmlns:p14="http://schemas.microsoft.com/office/powerpoint/2010/main" val="3202481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AEF015BA-6290-4266-BC7A-7DBEACC550B3}" type="slidenum">
              <a:rPr lang="zh-CN" altLang="en-US"/>
              <a:pPr/>
              <a:t>‹#›</a:t>
            </a:fld>
            <a:endParaRPr lang="zh-CN" altLang="en-US"/>
          </a:p>
        </p:txBody>
      </p:sp>
    </p:spTree>
    <p:extLst>
      <p:ext uri="{BB962C8B-B14F-4D97-AF65-F5344CB8AC3E}">
        <p14:creationId xmlns:p14="http://schemas.microsoft.com/office/powerpoint/2010/main" val="1886257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F02164BD-3ED2-4539-A877-B71F94C6D204}" type="slidenum">
              <a:rPr lang="zh-CN" altLang="en-US"/>
              <a:pPr/>
              <a:t>‹#›</a:t>
            </a:fld>
            <a:endParaRPr lang="zh-CN" altLang="en-US"/>
          </a:p>
        </p:txBody>
      </p:sp>
    </p:spTree>
    <p:extLst>
      <p:ext uri="{BB962C8B-B14F-4D97-AF65-F5344CB8AC3E}">
        <p14:creationId xmlns:p14="http://schemas.microsoft.com/office/powerpoint/2010/main" val="530141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0997199C-74FE-462A-9B43-CFB025767043}" type="slidenum">
              <a:rPr lang="zh-CN" altLang="en-US"/>
              <a:pPr/>
              <a:t>‹#›</a:t>
            </a:fld>
            <a:endParaRPr lang="zh-CN" altLang="en-US"/>
          </a:p>
        </p:txBody>
      </p:sp>
    </p:spTree>
    <p:extLst>
      <p:ext uri="{BB962C8B-B14F-4D97-AF65-F5344CB8AC3E}">
        <p14:creationId xmlns:p14="http://schemas.microsoft.com/office/powerpoint/2010/main" val="4241910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ACAEE9E1-0D1D-4CA8-96C6-BAD5D2FCE5F1}" type="slidenum">
              <a:rPr lang="zh-CN" altLang="en-US"/>
              <a:pPr/>
              <a:t>‹#›</a:t>
            </a:fld>
            <a:endParaRPr lang="zh-CN" altLang="en-US"/>
          </a:p>
        </p:txBody>
      </p:sp>
    </p:spTree>
    <p:extLst>
      <p:ext uri="{BB962C8B-B14F-4D97-AF65-F5344CB8AC3E}">
        <p14:creationId xmlns:p14="http://schemas.microsoft.com/office/powerpoint/2010/main" val="1377888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86711BC9-471B-4A8A-8C79-E6B105511E24}" type="slidenum">
              <a:rPr lang="zh-CN" altLang="en-US"/>
              <a:pPr/>
              <a:t>‹#›</a:t>
            </a:fld>
            <a:endParaRPr lang="zh-CN" altLang="en-US"/>
          </a:p>
        </p:txBody>
      </p:sp>
    </p:spTree>
    <p:extLst>
      <p:ext uri="{BB962C8B-B14F-4D97-AF65-F5344CB8AC3E}">
        <p14:creationId xmlns:p14="http://schemas.microsoft.com/office/powerpoint/2010/main" val="2396086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B1870EB4-235F-4F95-8AD1-CEF18970D7B6}" type="slidenum">
              <a:rPr lang="zh-CN" altLang="en-US"/>
              <a:pPr/>
              <a:t>‹#›</a:t>
            </a:fld>
            <a:endParaRPr lang="zh-CN" altLang="en-US"/>
          </a:p>
        </p:txBody>
      </p:sp>
    </p:spTree>
    <p:extLst>
      <p:ext uri="{BB962C8B-B14F-4D97-AF65-F5344CB8AC3E}">
        <p14:creationId xmlns:p14="http://schemas.microsoft.com/office/powerpoint/2010/main" val="4136914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1E30A91B-4F15-41B4-8117-01E07159F6B9}" type="slidenum">
              <a:rPr lang="zh-CN" altLang="en-US"/>
              <a:pPr/>
              <a:t>‹#›</a:t>
            </a:fld>
            <a:endParaRPr lang="zh-CN" altLang="en-US"/>
          </a:p>
        </p:txBody>
      </p:sp>
    </p:spTree>
    <p:extLst>
      <p:ext uri="{BB962C8B-B14F-4D97-AF65-F5344CB8AC3E}">
        <p14:creationId xmlns:p14="http://schemas.microsoft.com/office/powerpoint/2010/main" val="1429000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11624F5A-93D8-43B8-9C4A-19C15CA813A4}" type="slidenum">
              <a:rPr lang="zh-CN" altLang="en-US"/>
              <a:pPr/>
              <a:t>‹#›</a:t>
            </a:fld>
            <a:endParaRPr lang="zh-CN" altLang="en-US"/>
          </a:p>
        </p:txBody>
      </p:sp>
    </p:spTree>
    <p:extLst>
      <p:ext uri="{BB962C8B-B14F-4D97-AF65-F5344CB8AC3E}">
        <p14:creationId xmlns:p14="http://schemas.microsoft.com/office/powerpoint/2010/main" val="1793972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40538AE-904D-485C-B772-699C96F4CCA3}" type="slidenum">
              <a:rPr lang="zh-CN" altLang="en-US"/>
              <a:pPr/>
              <a:t>‹#›</a:t>
            </a:fld>
            <a:endParaRPr lang="zh-CN" altLang="en-US"/>
          </a:p>
        </p:txBody>
      </p:sp>
    </p:spTree>
    <p:extLst>
      <p:ext uri="{BB962C8B-B14F-4D97-AF65-F5344CB8AC3E}">
        <p14:creationId xmlns:p14="http://schemas.microsoft.com/office/powerpoint/2010/main" val="924178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pPr>
                <a:defRPr/>
              </a:pPr>
              <a:t>2020/9/3</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fld id="{83EADAD1-2AD4-49B8-9A72-E61B334FEFE2}" type="slidenum">
              <a:rPr lang="zh-CN" altLang="en-US"/>
              <a:pPr/>
              <a:t>‹#›</a:t>
            </a:fld>
            <a:endParaRPr lang="zh-CN" altLang="en-US"/>
          </a:p>
        </p:txBody>
      </p:sp>
    </p:spTree>
    <p:extLst>
      <p:ext uri="{BB962C8B-B14F-4D97-AF65-F5344CB8AC3E}">
        <p14:creationId xmlns:p14="http://schemas.microsoft.com/office/powerpoint/2010/main" val="2606750278"/>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pPr>
                <a:defRPr/>
              </a:pPr>
              <a:t>2020/9/3</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1256A18D-CD02-4F8F-BC43-F9B38A06356F}"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55293" y="1059582"/>
            <a:ext cx="6417142" cy="923330"/>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038642" y="4299941"/>
            <a:ext cx="4102405" cy="646331"/>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2020</a:t>
            </a:r>
            <a:r>
              <a:rPr lang="zh-CN" altLang="en-US" sz="3600" b="1" noProof="1">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a:t>
            </a:r>
            <a:r>
              <a:rPr lang="zh-CN" altLang="en-US" sz="3600" b="1" noProof="1">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三十一</a:t>
            </a:r>
            <a:r>
              <a:rPr lang="zh-CN" altLang="en-US" sz="3600" b="1" noProof="1" smtClean="0">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chemeClr val="accent1">
                  <a:lumMod val="75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3059832" y="3259455"/>
            <a:ext cx="5868144" cy="369332"/>
          </a:xfrm>
          <a:prstGeom prst="rect">
            <a:avLst/>
          </a:prstGeom>
          <a:noFill/>
          <a:ln>
            <a:noFill/>
          </a:ln>
        </p:spPr>
        <p:txBody>
          <a:bodyPr wrap="square">
            <a:spAutoFit/>
          </a:bodyPr>
          <a:lstStyle/>
          <a:p>
            <a:pPr>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“细节改善</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a:t>
            </a: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我们在行动”系列宣传</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报道（一）</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图片 3" descr="0008020983439563_b_meitu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900113" y="862013"/>
            <a:ext cx="7343775" cy="496887"/>
          </a:xfrm>
          <a:prstGeom prst="rect">
            <a:avLst/>
          </a:prstGeom>
        </p:spPr>
        <p:txBody>
          <a:bodyPr>
            <a:spAutoFit/>
          </a:bodyPr>
          <a:lstStyle/>
          <a:p>
            <a:pPr>
              <a:lnSpc>
                <a:spcPct val="200000"/>
              </a:lnSpc>
            </a:pPr>
            <a:r>
              <a:rPr lang="en-US" altLang="zh-CN" sz="1600" b="1" noProof="1">
                <a:effectLst>
                  <a:outerShdw blurRad="38100" dist="38100" dir="2700000" algn="tl">
                    <a:srgbClr val="000000">
                      <a:alpha val="43000"/>
                    </a:srgbClr>
                  </a:outerShdw>
                </a:effectLst>
                <a:latin typeface="仿宋_GB2312" panose="02010609030101010101" pitchFamily="49" charset="-122"/>
                <a:ea typeface="仿宋_GB2312" panose="02010609030101010101" pitchFamily="49" charset="-122"/>
              </a:rPr>
              <a:t>    </a:t>
            </a:r>
            <a:endParaRPr lang="zh-CN" altLang="en-US" sz="1600" b="1" noProof="1">
              <a:latin typeface="仿宋_GB2312" panose="02010609030101010101" pitchFamily="49" charset="-122"/>
              <a:ea typeface="仿宋_GB2312" panose="02010609030101010101" pitchFamily="49" charset="-122"/>
            </a:endParaRPr>
          </a:p>
        </p:txBody>
      </p:sp>
      <p:sp>
        <p:nvSpPr>
          <p:cNvPr id="7" name="矩形 6"/>
          <p:cNvSpPr/>
          <p:nvPr/>
        </p:nvSpPr>
        <p:spPr>
          <a:xfrm>
            <a:off x="738188" y="619125"/>
            <a:ext cx="7667625" cy="496888"/>
          </a:xfrm>
          <a:prstGeom prst="rect">
            <a:avLst/>
          </a:prstGeom>
        </p:spPr>
        <p:txBody>
          <a:bodyPr>
            <a:spAutoFit/>
          </a:bodyPr>
          <a:lstStyle/>
          <a:p>
            <a:pPr>
              <a:lnSpc>
                <a:spcPct val="200000"/>
              </a:lnSpc>
            </a:pPr>
            <a:r>
              <a:rPr lang="zh-CN" altLang="en-US"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en-US" altLang="zh-CN" sz="1600" b="1" noProof="1">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9" name="矩形 8"/>
          <p:cNvSpPr/>
          <p:nvPr/>
        </p:nvSpPr>
        <p:spPr>
          <a:xfrm>
            <a:off x="4552950" y="150813"/>
            <a:ext cx="185738" cy="523875"/>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endParaRPr lang="zh-CN" altLang="en-US" sz="2800" b="1" cap="all" noProof="1">
              <a:solidFill>
                <a:schemeClr val="accent1">
                  <a:lumMod val="60000"/>
                  <a:lumOff val="4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3" name="矩形 2"/>
          <p:cNvSpPr/>
          <p:nvPr/>
        </p:nvSpPr>
        <p:spPr>
          <a:xfrm>
            <a:off x="611187" y="730847"/>
            <a:ext cx="7921625" cy="4031873"/>
          </a:xfrm>
          <a:prstGeom prst="rect">
            <a:avLst/>
          </a:prstGeom>
        </p:spPr>
        <p:txBody>
          <a:bodyPr>
            <a:spAutoFit/>
          </a:bodyPr>
          <a:lstStyle/>
          <a:p>
            <a:pPr>
              <a:lnSpc>
                <a:spcPct val="200000"/>
              </a:lnSpc>
            </a:pPr>
            <a:r>
              <a:rPr lang="zh-CN" altLang="en-US" sz="1600" b="1" noProof="1"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为进一步提升公司全员细节意识，强化细节理念，</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2020</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年</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4</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月始，晶体公司全面开启“细节决定成败”整顿活动。在各部门的支持下，通过临时组建的视频制作小组成员的共同努力，完成</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细节决定成败</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的视频制作工作并面对公司全员进行宣传。</a:t>
            </a:r>
            <a:endParaRPr lang="en-US" altLang="zh-CN" sz="1600" b="1" noProof="1" smtClean="0">
              <a:effectLst>
                <a:outerShdw blurRad="38100" dist="38100" dir="2700000" algn="tl">
                  <a:srgbClr val="000000">
                    <a:alpha val="43137"/>
                  </a:srgbClr>
                </a:outerShdw>
              </a:effectLst>
              <a:latin typeface="仿宋" pitchFamily="49" charset="-122"/>
              <a:ea typeface="仿宋" pitchFamily="49" charset="-122"/>
            </a:endParaRPr>
          </a:p>
          <a:p>
            <a:pPr>
              <a:lnSpc>
                <a:spcPct val="200000"/>
              </a:lnSpc>
            </a:pPr>
            <a:r>
              <a:rPr lang="en-US" altLang="zh-CN" sz="1600" b="1" noProof="1">
                <a:effectLst>
                  <a:outerShdw blurRad="38100" dist="38100" dir="2700000" algn="tl">
                    <a:srgbClr val="000000">
                      <a:alpha val="43137"/>
                    </a:srgbClr>
                  </a:outerShdw>
                </a:effectLst>
                <a:latin typeface="仿宋" pitchFamily="49" charset="-122"/>
                <a:ea typeface="仿宋" pitchFamily="49" charset="-122"/>
              </a:rPr>
              <a:t> </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   4</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月至</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6</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月，晶体公司综合管理部通过企业微信陆续向广大员工宣传有关“细节决定成败”方面的名言警句、经典故事，一时间员工上下掀起学习浪潮。各部门纷纷发动员工共同自查并及时改善工作过程中确实存在问题的工作细节。</a:t>
            </a:r>
            <a:endParaRPr lang="en-US" altLang="zh-CN" sz="1600" b="1" noProof="1" smtClean="0">
              <a:effectLst>
                <a:outerShdw blurRad="38100" dist="38100" dir="2700000" algn="tl">
                  <a:srgbClr val="000000">
                    <a:alpha val="43137"/>
                  </a:srgbClr>
                </a:outerShdw>
              </a:effectLst>
              <a:latin typeface="仿宋" pitchFamily="49" charset="-122"/>
              <a:ea typeface="仿宋" pitchFamily="49" charset="-122"/>
            </a:endParaRPr>
          </a:p>
          <a:p>
            <a:pPr>
              <a:lnSpc>
                <a:spcPct val="200000"/>
              </a:lnSpc>
            </a:pP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    5</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月</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rPr>
              <a:t>12</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rPr>
              <a:t>日，晶体公司生产部（切方）组织班长以上人员召开了“细节决定成败”重要会议。在认真观看视频后，以“各班组该如何高质量开展细节决定成败活动；如何</a:t>
            </a:r>
            <a:endParaRPr lang="zh-CN" altLang="en-US" sz="1600" b="1" noProof="1">
              <a:effectLst>
                <a:outerShdw blurRad="38100" dist="38100" dir="2700000" algn="tl">
                  <a:srgbClr val="000000">
                    <a:alpha val="43137"/>
                  </a:srgbClr>
                </a:outerShdw>
              </a:effectLst>
              <a:latin typeface="仿宋" pitchFamily="49" charset="-122"/>
              <a:ea typeface="仿宋" pitchFamily="49" charset="-122"/>
            </a:endParaRPr>
          </a:p>
        </p:txBody>
      </p:sp>
      <p:sp>
        <p:nvSpPr>
          <p:cNvPr id="8" name="矩形 7"/>
          <p:cNvSpPr/>
          <p:nvPr/>
        </p:nvSpPr>
        <p:spPr>
          <a:xfrm>
            <a:off x="1423460" y="245369"/>
            <a:ext cx="6444717" cy="461665"/>
          </a:xfrm>
          <a:prstGeom prst="rect">
            <a:avLst/>
          </a:prstGeom>
        </p:spPr>
        <p:txBody>
          <a:bodyPr wrap="square">
            <a:spAutoFit/>
          </a:bodyPr>
          <a:lstStyle/>
          <a:p>
            <a:r>
              <a:rPr lang="zh-CN" altLang="en-US" sz="2400" b="1" noProof="1" smtClean="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“细节改善</a:t>
            </a:r>
            <a:r>
              <a:rPr lang="en-US" altLang="zh-CN" sz="2400" b="1" noProof="1" smtClean="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a:t>
            </a:r>
            <a:r>
              <a:rPr lang="zh-CN" altLang="en-US" sz="2400" b="1" noProof="1" smtClean="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我们在行动”系列宣传报道（一）</a:t>
            </a:r>
            <a:endParaRPr lang="zh-CN" altLang="en-US" sz="2400" b="1" noProof="1">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4" descr="0008020983439563_b_meitu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669925" y="430890"/>
            <a:ext cx="7805738" cy="988732"/>
          </a:xfrm>
          <a:prstGeom prst="rect">
            <a:avLst/>
          </a:prstGeom>
          <a:noFill/>
        </p:spPr>
        <p:txBody>
          <a:bodyPr>
            <a:spAutoFit/>
          </a:bodyPr>
          <a:lstStyle/>
          <a:p>
            <a:pPr>
              <a:lnSpc>
                <a:spcPct val="200000"/>
              </a:lnSpc>
            </a:pP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实现生产现场零落地料？”作为本次会议主题，会议中潘浩部长重点强调了细节改善工作的重要性，并强调此次活动纳入全年的重点工作，要确保其持续性 、有效性。</a:t>
            </a:r>
            <a:endParaRPr lang="en-US" altLang="zh-CN" sz="1600" b="1" noProof="1">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endParaRPr>
          </a:p>
        </p:txBody>
      </p:sp>
      <p:sp>
        <p:nvSpPr>
          <p:cNvPr id="2" name="矩形 1"/>
          <p:cNvSpPr/>
          <p:nvPr/>
        </p:nvSpPr>
        <p:spPr>
          <a:xfrm>
            <a:off x="720676" y="1419622"/>
            <a:ext cx="4283372" cy="3046988"/>
          </a:xfrm>
          <a:prstGeom prst="rect">
            <a:avLst/>
          </a:prstGeom>
        </p:spPr>
        <p:txBody>
          <a:bodyPr wrap="square">
            <a:spAutoFit/>
          </a:bodyPr>
          <a:lstStyle/>
          <a:p>
            <a:pPr>
              <a:lnSpc>
                <a:spcPct val="200000"/>
              </a:lnSpc>
            </a:pP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5</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月中旬，生产部（切方）各班分别组织员工再次观看学习了“细节决定成败”宣传视频，并将视频转发到企业微信群，员工可以随时翻阅查找并观看学习。 通过对宣传视频的认真学习与深刻领悟，生产部（切方）全员发自内心投入到了细节改善活动中。</a:t>
            </a:r>
          </a:p>
        </p:txBody>
      </p:sp>
      <p:pic>
        <p:nvPicPr>
          <p:cNvPr id="5" name="图片 4" descr="https://wework.qpic.cn/wwpic/66892_oG18BrF6QkWa9yc_1596604245/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1713317"/>
            <a:ext cx="2807716" cy="2459598"/>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4" descr="0008020983439563_b_meitu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539552" y="555813"/>
            <a:ext cx="4190107" cy="4031873"/>
          </a:xfrm>
          <a:prstGeom prst="rect">
            <a:avLst/>
          </a:prstGeom>
          <a:noFill/>
        </p:spPr>
        <p:txBody>
          <a:bodyPr wrap="square">
            <a:spAutoFit/>
          </a:bodyPr>
          <a:lstStyle/>
          <a:p>
            <a:pPr>
              <a:lnSpc>
                <a:spcPct val="200000"/>
              </a:lnSpc>
            </a:pPr>
            <a:r>
              <a:rPr lang="en-US" altLang="zh-CN" sz="1600" b="1" noProof="1">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在本次细节改善过程中，生产一线车间各班班长带领着自己的组员仔细巡查生产中可能存在的、且平时易被忽略的细微之处，根据生产实际情况，比较“改”与“不改”存在的利害关系；分析“变”与“不变”带来的效益对比。经过学习后的员工们感受深刻，积极的在各自负责的岗位上切实的去发现问题、整改问题。</a:t>
            </a:r>
            <a:endParaRPr lang="zh-CN" altLang="en-US" sz="1600" b="1" noProof="1">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endParaRPr>
          </a:p>
        </p:txBody>
      </p:sp>
      <p:pic>
        <p:nvPicPr>
          <p:cNvPr id="5" name="图片 4" descr="https://wework.qpic.cn/wwpic/737482_jKVsZFYERMGchid_1596598106/0"/>
          <p:cNvPicPr/>
          <p:nvPr/>
        </p:nvPicPr>
        <p:blipFill>
          <a:blip r:embed="rId3">
            <a:extLst>
              <a:ext uri="{28A0092B-C50C-407E-A947-70E740481C1C}">
                <a14:useLocalDpi xmlns:a14="http://schemas.microsoft.com/office/drawing/2010/main" val="0"/>
              </a:ext>
            </a:extLst>
          </a:blip>
          <a:srcRect/>
          <a:stretch>
            <a:fillRect/>
          </a:stretch>
        </p:blipFill>
        <p:spPr bwMode="auto">
          <a:xfrm>
            <a:off x="4835748" y="1118209"/>
            <a:ext cx="3696692" cy="2907079"/>
          </a:xfrm>
          <a:prstGeom prst="rect">
            <a:avLst/>
          </a:prstGeom>
          <a:noFill/>
          <a:ln>
            <a:noFill/>
          </a:ln>
        </p:spPr>
      </p:pic>
    </p:spTree>
    <p:extLst>
      <p:ext uri="{BB962C8B-B14F-4D97-AF65-F5344CB8AC3E}">
        <p14:creationId xmlns:p14="http://schemas.microsoft.com/office/powerpoint/2010/main" val="11252366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4" descr="0008020983439563_b_meitu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669925" y="309592"/>
            <a:ext cx="7805738" cy="4524315"/>
          </a:xfrm>
          <a:prstGeom prst="rect">
            <a:avLst/>
          </a:prstGeom>
          <a:noFill/>
        </p:spPr>
        <p:txBody>
          <a:bodyPr>
            <a:spAutoFit/>
          </a:bodyPr>
          <a:lstStyle/>
          <a:p>
            <a:pPr>
              <a:lnSpc>
                <a:spcPct val="200000"/>
              </a:lnSpc>
            </a:pPr>
            <a:r>
              <a:rPr lang="en-US" altLang="zh-CN" sz="1600" b="1" noProof="1">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5</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月至今，在切方全体员工的共同努力下，经过持续查找与改善，共完成改善</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47</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项，其中</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A</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班</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14</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B</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班</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13</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C</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班</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12</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项、开断</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8</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项。如磨倒机观察窗安装拉手、井字切排水管出口处添加过滤桶、自制铁坨进行地沟管道疏通等改善，方便员工操作、节约时间成本、提高工作效率。</a:t>
            </a:r>
            <a:endPar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endParaRPr>
          </a:p>
          <a:p>
            <a:pPr>
              <a:lnSpc>
                <a:spcPct val="200000"/>
              </a:lnSpc>
            </a:pPr>
            <a:r>
              <a:rPr lang="zh-CN" altLang="en-US" sz="1600" b="1" noProof="1">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为激励大家，生产部（切方）对员工主动上报的各方面工作改善建议项进行综合评定，最后集体评选出改善效果明显且节能降本方面凸显的</a:t>
            </a:r>
            <a:r>
              <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51</a:t>
            </a: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项改善建议，并对相应员工给予现金奖励，对参与活动的其他人员也发放了纪念奖作为鼓励。</a:t>
            </a:r>
          </a:p>
          <a:p>
            <a:pPr>
              <a:lnSpc>
                <a:spcPct val="200000"/>
              </a:lnSpc>
            </a:pP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    本次活动的成功举办，调动了大家去发现问题、重视问题、解决问题的能动性，使员工在工作中能够时刻关注细节、重视工作质量，大大提高了全员工作效率。在今</a:t>
            </a:r>
            <a:endPar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endParaRPr>
          </a:p>
        </p:txBody>
      </p:sp>
    </p:spTree>
    <p:extLst>
      <p:ext uri="{BB962C8B-B14F-4D97-AF65-F5344CB8AC3E}">
        <p14:creationId xmlns:p14="http://schemas.microsoft.com/office/powerpoint/2010/main" val="11252366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4" descr="0008020983439563_b_meitu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719572" y="411510"/>
            <a:ext cx="7704856" cy="1077218"/>
          </a:xfrm>
          <a:prstGeom prst="rect">
            <a:avLst/>
          </a:prstGeom>
        </p:spPr>
        <p:txBody>
          <a:bodyPr wrap="square">
            <a:spAutoFit/>
          </a:bodyPr>
          <a:lstStyle/>
          <a:p>
            <a:pPr>
              <a:lnSpc>
                <a:spcPct val="200000"/>
              </a:lnSpc>
            </a:pPr>
            <a:r>
              <a:rPr lang="zh-CN" altLang="en-US"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rPr>
              <a:t>后的工作中生产部（切方）全员会继续加强做好“细节改善”相关工作，持续进行查找整改，实现不断进步。</a:t>
            </a:r>
            <a:endParaRPr lang="en-US" altLang="zh-CN" sz="1600" b="1" noProof="1" smtClean="0">
              <a:effectLst>
                <a:outerShdw blurRad="38100" dist="38100" dir="2700000" algn="tl">
                  <a:srgbClr val="000000">
                    <a:alpha val="43137"/>
                  </a:srgbClr>
                </a:outerShdw>
              </a:effectLst>
              <a:latin typeface="仿宋" pitchFamily="49" charset="-122"/>
              <a:ea typeface="仿宋" pitchFamily="49" charset="-122"/>
              <a:cs typeface="仿宋_GB2312" panose="02010609030101010101" pitchFamily="49" charset="-122"/>
            </a:endParaRPr>
          </a:p>
        </p:txBody>
      </p:sp>
      <p:pic>
        <p:nvPicPr>
          <p:cNvPr id="5" name="图片 4" descr="https://wework.qpic.cn/wwpic/929308_00UPJELjSAOWia3_1596604413/0"/>
          <p:cNvPicPr/>
          <p:nvPr/>
        </p:nvPicPr>
        <p:blipFill>
          <a:blip r:embed="rId3">
            <a:extLst>
              <a:ext uri="{28A0092B-C50C-407E-A947-70E740481C1C}">
                <a14:useLocalDpi xmlns:a14="http://schemas.microsoft.com/office/drawing/2010/main" val="0"/>
              </a:ext>
            </a:extLst>
          </a:blip>
          <a:srcRect/>
          <a:stretch>
            <a:fillRect/>
          </a:stretch>
        </p:blipFill>
        <p:spPr bwMode="auto">
          <a:xfrm>
            <a:off x="1359135" y="1851670"/>
            <a:ext cx="6552727" cy="2034902"/>
          </a:xfrm>
          <a:prstGeom prst="rect">
            <a:avLst/>
          </a:prstGeom>
          <a:noFill/>
          <a:ln>
            <a:noFill/>
          </a:ln>
        </p:spPr>
      </p:pic>
      <p:sp>
        <p:nvSpPr>
          <p:cNvPr id="3" name="矩形 2"/>
          <p:cNvSpPr/>
          <p:nvPr/>
        </p:nvSpPr>
        <p:spPr>
          <a:xfrm>
            <a:off x="5772740" y="4227934"/>
            <a:ext cx="2954655" cy="276999"/>
          </a:xfrm>
          <a:prstGeom prst="rect">
            <a:avLst/>
          </a:prstGeom>
        </p:spPr>
        <p:txBody>
          <a:bodyPr wrap="none">
            <a:spAutoFit/>
          </a:bodyPr>
          <a:lstStyle/>
          <a:p>
            <a:r>
              <a:rPr lang="zh-CN" altLang="en-US" sz="1200" b="1" dirty="0" smtClean="0">
                <a:solidFill>
                  <a:schemeClr val="accent5">
                    <a:lumMod val="75000"/>
                  </a:schemeClr>
                </a:solidFill>
                <a:effectLst>
                  <a:outerShdw blurRad="38100" dist="38100" dir="2700000" algn="tl">
                    <a:srgbClr val="000000">
                      <a:alpha val="43137"/>
                    </a:srgbClr>
                  </a:outerShdw>
                </a:effectLst>
                <a:latin typeface="华文中宋" pitchFamily="2" charset="-122"/>
                <a:ea typeface="华文中宋" pitchFamily="2" charset="-122"/>
              </a:rPr>
              <a:t>供稿人：晶体公司生产部（切方）白小静</a:t>
            </a:r>
            <a:endParaRPr lang="zh-CN" altLang="en-US" sz="1200" b="1" dirty="0">
              <a:solidFill>
                <a:schemeClr val="accent5">
                  <a:lumMod val="75000"/>
                </a:schemeClr>
              </a:solidFill>
              <a:effectLst>
                <a:outerShdw blurRad="38100" dist="38100" dir="2700000" algn="tl">
                  <a:srgbClr val="000000">
                    <a:alpha val="43137"/>
                  </a:srgbClr>
                </a:outerShdw>
              </a:effectLst>
              <a:latin typeface="华文中宋" pitchFamily="2" charset="-122"/>
              <a:ea typeface="华文中宋" pitchFamily="2" charset="-122"/>
            </a:endParaRPr>
          </a:p>
        </p:txBody>
      </p:sp>
    </p:spTree>
    <p:extLst>
      <p:ext uri="{BB962C8B-B14F-4D97-AF65-F5344CB8AC3E}">
        <p14:creationId xmlns:p14="http://schemas.microsoft.com/office/powerpoint/2010/main" val="1125236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063361"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2020-9-3</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DOC_GUID" val="{47f43b0e-1d13-44a0-b71c-9e159a791d57}"/>
</p:tagLst>
</file>

<file path=ppt/theme/theme1.xml><?xml version="1.0" encoding="utf-8"?>
<a:theme xmlns:a="http://schemas.openxmlformats.org/drawingml/2006/main" name="电子报第二十五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电子报第二十五期</Template>
  <TotalTime>88</TotalTime>
  <Words>636</Words>
  <Application>Microsoft Office PowerPoint</Application>
  <PresentationFormat>全屏显示(16:9)</PresentationFormat>
  <Paragraphs>18</Paragraphs>
  <Slides>8</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8</vt:i4>
      </vt:variant>
    </vt:vector>
  </HeadingPairs>
  <TitlesOfParts>
    <vt:vector size="17" baseType="lpstr">
      <vt:lpstr>Arial</vt:lpstr>
      <vt:lpstr>宋体</vt:lpstr>
      <vt:lpstr>仿宋</vt:lpstr>
      <vt:lpstr>华文中宋</vt:lpstr>
      <vt:lpstr>仿宋_GB2312</vt:lpstr>
      <vt:lpstr>Calibri</vt:lpstr>
      <vt:lpstr>华文行楷</vt:lpstr>
      <vt:lpstr>微软雅黑</vt:lpstr>
      <vt:lpstr>电子报第二十五期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User</cp:lastModifiedBy>
  <cp:revision>11</cp:revision>
  <dcterms:created xsi:type="dcterms:W3CDTF">2020-09-03T05:36:36Z</dcterms:created>
  <dcterms:modified xsi:type="dcterms:W3CDTF">2020-09-03T07:27:48Z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