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309" r:id="rId2"/>
    <p:sldId id="290" r:id="rId3"/>
    <p:sldId id="292" r:id="rId4"/>
    <p:sldId id="293" r:id="rId5"/>
    <p:sldId id="317" r:id="rId6"/>
    <p:sldId id="318" r:id="rId7"/>
    <p:sldId id="319" r:id="rId8"/>
    <p:sldId id="310" r:id="rId9"/>
  </p:sldIdLst>
  <p:sldSz cx="9144000" cy="5143500" type="screen16x9"/>
  <p:notesSz cx="6834188" cy="9979025"/>
  <p:embeddedFontLst>
    <p:embeddedFont>
      <p:font typeface="仿宋" pitchFamily="49" charset="-122"/>
      <p:regular r:id="rId11"/>
    </p:embeddedFont>
    <p:embeddedFont>
      <p:font typeface="微软雅黑" pitchFamily="34" charset="-122"/>
      <p:regular r:id="rId12"/>
      <p:bold r:id="rId13"/>
    </p:embeddedFont>
    <p:embeddedFont>
      <p:font typeface="华文行楷" pitchFamily="2" charset="-122"/>
      <p:regular r:id="rId14"/>
    </p:embeddedFont>
    <p:embeddedFont>
      <p:font typeface="仿宋_GB2312" charset="-122"/>
      <p:regular r:id="rId15"/>
    </p:embeddedFont>
    <p:embeddedFont>
      <p:font typeface="华文中宋" pitchFamily="2" charset="-122"/>
      <p:regular r:id="rId16"/>
    </p:embeddedFont>
    <p:embeddedFont>
      <p:font typeface="Calibri" pitchFamily="34" charset="0"/>
      <p:regular r:id="rId17"/>
      <p:bold r:id="rId18"/>
      <p:italic r:id="rId19"/>
      <p:boldItalic r:id="rId20"/>
    </p:embeddedFont>
  </p:embeddedFontLst>
  <p:custDataLst>
    <p:tags r:id="rId21"/>
  </p:custDataLst>
  <p:defaultTextStyle>
    <a:defPPr>
      <a:defRPr lang="zh-CN"/>
    </a:defPPr>
    <a:lvl1pPr algn="l" rtl="0" fontAlgn="base">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45" autoAdjust="0"/>
    <p:restoredTop sz="94556" autoAdjust="0"/>
  </p:normalViewPr>
  <p:slideViewPr>
    <p:cSldViewPr>
      <p:cViewPr>
        <p:scale>
          <a:sx n="75" d="100"/>
          <a:sy n="75" d="100"/>
        </p:scale>
        <p:origin x="-468" y="-414"/>
      </p:cViewPr>
      <p:guideLst>
        <p:guide orient="horz" pos="1620"/>
        <p:guide pos="2868"/>
      </p:guideLst>
    </p:cSldViewPr>
  </p:slideViewPr>
  <p:notesTextViewPr>
    <p:cViewPr>
      <p:scale>
        <a:sx n="1" d="1"/>
        <a:sy n="1" d="1"/>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60688" cy="498475"/>
          </a:xfrm>
          <a:prstGeom prst="rect">
            <a:avLst/>
          </a:prstGeom>
        </p:spPr>
        <p:txBody>
          <a:bodyPr vert="horz" lIns="91440" tIns="45720" rIns="91440" bIns="45720" rtlCol="0"/>
          <a:lstStyle>
            <a:lvl1pPr algn="l" fontAlgn="auto">
              <a:buFont typeface="Arial" panose="020B0604020202020204" pitchFamily="34" charset="0"/>
              <a:buNone/>
              <a:defRPr sz="1200" noProof="1"/>
            </a:lvl1pPr>
          </a:lstStyle>
          <a:p>
            <a:pPr>
              <a:defRPr/>
            </a:pPr>
            <a:endParaRPr lang="zh-CN" altLang="en-US"/>
          </a:p>
        </p:txBody>
      </p:sp>
      <p:sp>
        <p:nvSpPr>
          <p:cNvPr id="3" name="日期占位符 2"/>
          <p:cNvSpPr>
            <a:spLocks noGrp="1"/>
          </p:cNvSpPr>
          <p:nvPr>
            <p:ph type="dt" idx="1"/>
          </p:nvPr>
        </p:nvSpPr>
        <p:spPr>
          <a:xfrm>
            <a:off x="3871913" y="0"/>
            <a:ext cx="2960687" cy="498475"/>
          </a:xfrm>
          <a:prstGeom prst="rect">
            <a:avLst/>
          </a:prstGeom>
        </p:spPr>
        <p:txBody>
          <a:bodyPr vert="horz" lIns="91440" tIns="45720" rIns="91440" bIns="45720" rtlCol="0"/>
          <a:lstStyle>
            <a:lvl1pPr algn="r" fontAlgn="auto">
              <a:buFont typeface="Arial" panose="020B0604020202020204" pitchFamily="34" charset="0"/>
              <a:buNone/>
              <a:defRPr sz="1200" noProof="1">
                <a:latin typeface="+mn-lt"/>
                <a:ea typeface="+mn-ea"/>
              </a:defRPr>
            </a:lvl1pPr>
          </a:lstStyle>
          <a:p>
            <a:pPr>
              <a:defRPr/>
            </a:pPr>
            <a:fld id="{0CDBE4D7-63AD-4ABA-89B0-0101617B61D8}" type="datetimeFigureOut">
              <a:rPr lang="zh-CN" altLang="en-US"/>
              <a:pPr>
                <a:defRPr/>
              </a:pPr>
              <a:t>2020/9/3</a:t>
            </a:fld>
            <a:endParaRPr lang="zh-CN" altLang="en-US"/>
          </a:p>
        </p:txBody>
      </p:sp>
      <p:sp>
        <p:nvSpPr>
          <p:cNvPr id="3076" name="幻灯片图像占位符 3"/>
          <p:cNvSpPr>
            <a:spLocks noGrp="1" noRot="1" noChangeAspect="1" noChangeArrowheads="1"/>
          </p:cNvSpPr>
          <p:nvPr>
            <p:ph type="sldImg" idx="4294967295"/>
          </p:nvPr>
        </p:nvSpPr>
        <p:spPr bwMode="auto">
          <a:xfrm>
            <a:off x="90488" y="747713"/>
            <a:ext cx="6653212" cy="3743325"/>
          </a:xfrm>
          <a:prstGeom prst="rect">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077" name="备注占位符 4"/>
          <p:cNvSpPr>
            <a:spLocks noGrp="1" noChangeArrowheads="1"/>
          </p:cNvSpPr>
          <p:nvPr>
            <p:ph type="body" sz="quarter" idx="4294967295"/>
          </p:nvPr>
        </p:nvSpPr>
        <p:spPr bwMode="auto">
          <a:xfrm>
            <a:off x="684213" y="4740275"/>
            <a:ext cx="5467350" cy="449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 name="页脚占位符 5"/>
          <p:cNvSpPr>
            <a:spLocks noGrp="1"/>
          </p:cNvSpPr>
          <p:nvPr>
            <p:ph type="ftr" sz="quarter" idx="4"/>
          </p:nvPr>
        </p:nvSpPr>
        <p:spPr>
          <a:xfrm>
            <a:off x="0" y="9478963"/>
            <a:ext cx="2960688" cy="498475"/>
          </a:xfrm>
          <a:prstGeom prst="rect">
            <a:avLst/>
          </a:prstGeom>
        </p:spPr>
        <p:txBody>
          <a:bodyPr vert="horz" lIns="91440" tIns="45720" rIns="91440" bIns="45720" rtlCol="0" anchor="b"/>
          <a:lstStyle>
            <a:lvl1pPr algn="l" fontAlgn="auto">
              <a:buFont typeface="Arial" panose="020B0604020202020204" pitchFamily="34" charset="0"/>
              <a:buNone/>
              <a:defRPr sz="1200" noProof="1"/>
            </a:lvl1pPr>
          </a:lstStyle>
          <a:p>
            <a:pPr>
              <a:defRPr/>
            </a:pPr>
            <a:endParaRPr lang="zh-CN" altLang="en-US"/>
          </a:p>
        </p:txBody>
      </p:sp>
      <p:sp>
        <p:nvSpPr>
          <p:cNvPr id="7" name="灯片编号占位符 6"/>
          <p:cNvSpPr>
            <a:spLocks noGrp="1"/>
          </p:cNvSpPr>
          <p:nvPr>
            <p:ph type="sldNum" sz="quarter" idx="5"/>
          </p:nvPr>
        </p:nvSpPr>
        <p:spPr>
          <a:xfrm>
            <a:off x="3871913" y="9478963"/>
            <a:ext cx="2960687" cy="4984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40A20FB-8464-4CB1-B943-C16692F168CB}" type="slidenum">
              <a:rPr lang="zh-CN" altLang="en-US"/>
              <a:pPr/>
              <a:t>‹#›</a:t>
            </a:fld>
            <a:endParaRPr lang="zh-CN" altLang="en-US"/>
          </a:p>
        </p:txBody>
      </p:sp>
    </p:spTree>
    <p:extLst>
      <p:ext uri="{BB962C8B-B14F-4D97-AF65-F5344CB8AC3E}">
        <p14:creationId xmlns:p14="http://schemas.microsoft.com/office/powerpoint/2010/main" val="3160477039"/>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5365" algn="l" defTabSz="913765" rtl="0" eaLnBrk="1" latinLnBrk="0" hangingPunct="1">
      <a:defRPr sz="1200" kern="1200">
        <a:solidFill>
          <a:schemeClr val="tx1"/>
        </a:solidFill>
        <a:latin typeface="+mn-lt"/>
        <a:ea typeface="+mn-ea"/>
        <a:cs typeface="+mn-cs"/>
      </a:defRPr>
    </a:lvl6pPr>
    <a:lvl7pPr marL="2742565" algn="l" defTabSz="913765" rtl="0" eaLnBrk="1" latinLnBrk="0" hangingPunct="1">
      <a:defRPr sz="1200" kern="1200">
        <a:solidFill>
          <a:schemeClr val="tx1"/>
        </a:solidFill>
        <a:latin typeface="+mn-lt"/>
        <a:ea typeface="+mn-ea"/>
        <a:cs typeface="+mn-cs"/>
      </a:defRPr>
    </a:lvl7pPr>
    <a:lvl8pPr marL="3199765" algn="l" defTabSz="913765" rtl="0" eaLnBrk="1" latinLnBrk="0" hangingPunct="1">
      <a:defRPr sz="1200" kern="1200">
        <a:solidFill>
          <a:schemeClr val="tx1"/>
        </a:solidFill>
        <a:latin typeface="+mn-lt"/>
        <a:ea typeface="+mn-ea"/>
        <a:cs typeface="+mn-cs"/>
      </a:defRPr>
    </a:lvl8pPr>
    <a:lvl9pPr marL="3656965" algn="l" defTabSz="91376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5"/>
            <a:ext cx="7772400" cy="1102519"/>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5365" indent="0" algn="ctr">
              <a:buNone/>
              <a:defRPr>
                <a:solidFill>
                  <a:schemeClr val="tx1">
                    <a:tint val="75000"/>
                  </a:schemeClr>
                </a:solidFill>
              </a:defRPr>
            </a:lvl6pPr>
            <a:lvl7pPr marL="2742565" indent="0" algn="ctr">
              <a:buNone/>
              <a:defRPr>
                <a:solidFill>
                  <a:schemeClr val="tx1">
                    <a:tint val="75000"/>
                  </a:schemeClr>
                </a:solidFill>
              </a:defRPr>
            </a:lvl7pPr>
            <a:lvl8pPr marL="3199765" indent="0" algn="ctr">
              <a:buNone/>
              <a:defRPr>
                <a:solidFill>
                  <a:schemeClr val="tx1">
                    <a:tint val="75000"/>
                  </a:schemeClr>
                </a:solidFill>
              </a:defRPr>
            </a:lvl8pPr>
            <a:lvl9pPr marL="3656965"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1E9B84DB-2A80-4453-B398-F56A4B2C31A7}" type="datetimeFigureOut">
              <a:rPr lang="zh-CN" altLang="en-US"/>
              <a:pPr>
                <a:defRPr/>
              </a:pPr>
              <a:t>2020/9/3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A81E751F-D0E2-4919-B7DB-03A460F9B0A2}" type="slidenum">
              <a:rPr lang="zh-CN" altLang="en-US"/>
              <a:pPr/>
              <a:t>‹#›</a:t>
            </a:fld>
            <a:endParaRPr lang="zh-CN" altLang="en-US"/>
          </a:p>
        </p:txBody>
      </p:sp>
    </p:spTree>
    <p:extLst>
      <p:ext uri="{BB962C8B-B14F-4D97-AF65-F5344CB8AC3E}">
        <p14:creationId xmlns:p14="http://schemas.microsoft.com/office/powerpoint/2010/main" val="3317860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1E9B84DB-2A80-4453-B398-F56A4B2C31A7}" type="datetimeFigureOut">
              <a:rPr lang="zh-CN" altLang="en-US"/>
              <a:pPr>
                <a:defRPr/>
              </a:pPr>
              <a:t>2020/9/3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11624F5A-93D8-43B8-9C4A-19C15CA813A4}" type="slidenum">
              <a:rPr lang="zh-CN" altLang="en-US"/>
              <a:pPr/>
              <a:t>‹#›</a:t>
            </a:fld>
            <a:endParaRPr lang="zh-CN" altLang="en-US"/>
          </a:p>
        </p:txBody>
      </p:sp>
    </p:spTree>
    <p:extLst>
      <p:ext uri="{BB962C8B-B14F-4D97-AF65-F5344CB8AC3E}">
        <p14:creationId xmlns:p14="http://schemas.microsoft.com/office/powerpoint/2010/main" val="1793972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3"/>
            <a:ext cx="2057400" cy="3290888"/>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54783"/>
            <a:ext cx="6019800" cy="3290888"/>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1E9B84DB-2A80-4453-B398-F56A4B2C31A7}" type="datetimeFigureOut">
              <a:rPr lang="zh-CN" altLang="en-US"/>
              <a:pPr>
                <a:defRPr/>
              </a:pPr>
              <a:t>2020/9/3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B40538AE-904D-485C-B772-699C96F4CCA3}" type="slidenum">
              <a:rPr lang="zh-CN" altLang="en-US"/>
              <a:pPr/>
              <a:t>‹#›</a:t>
            </a:fld>
            <a:endParaRPr lang="zh-CN" altLang="en-US"/>
          </a:p>
        </p:txBody>
      </p:sp>
    </p:spTree>
    <p:extLst>
      <p:ext uri="{BB962C8B-B14F-4D97-AF65-F5344CB8AC3E}">
        <p14:creationId xmlns:p14="http://schemas.microsoft.com/office/powerpoint/2010/main" val="924178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bwMode="auto">
      <p:bgPr>
        <a:solidFill>
          <a:srgbClr val="FCFCFC"/>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E98D3468-4093-46FE-9D07-FC412D52BC2F}" type="datetimeFigureOut">
              <a:rPr lang="zh-CN" altLang="en-US"/>
              <a:pPr>
                <a:defRPr/>
              </a:pPr>
              <a:t>2020/9/3</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fld id="{83EADAD1-2AD4-49B8-9A72-E61B334FEFE2}" type="slidenum">
              <a:rPr lang="zh-CN" altLang="en-US"/>
              <a:pPr/>
              <a:t>‹#›</a:t>
            </a:fld>
            <a:endParaRPr lang="zh-CN" altLang="en-US"/>
          </a:p>
        </p:txBody>
      </p:sp>
    </p:spTree>
    <p:extLst>
      <p:ext uri="{BB962C8B-B14F-4D97-AF65-F5344CB8AC3E}">
        <p14:creationId xmlns:p14="http://schemas.microsoft.com/office/powerpoint/2010/main" val="2606750278"/>
      </p:ext>
    </p:extLst>
  </p:cSld>
  <p:clrMapOvr>
    <a:masterClrMapping/>
  </p:clrMapOvr>
  <p:transition spd="med"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1E9B84DB-2A80-4453-B398-F56A4B2C31A7}" type="datetimeFigureOut">
              <a:rPr lang="zh-CN" altLang="en-US"/>
              <a:pPr>
                <a:defRPr/>
              </a:pPr>
              <a:t>2020/9/3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1825F185-2A9D-461B-81EF-549C1D381A94}" type="slidenum">
              <a:rPr lang="zh-CN" altLang="en-US"/>
              <a:pPr/>
              <a:t>‹#›</a:t>
            </a:fld>
            <a:endParaRPr lang="zh-CN" altLang="en-US"/>
          </a:p>
        </p:txBody>
      </p:sp>
    </p:spTree>
    <p:extLst>
      <p:ext uri="{BB962C8B-B14F-4D97-AF65-F5344CB8AC3E}">
        <p14:creationId xmlns:p14="http://schemas.microsoft.com/office/powerpoint/2010/main" val="3202481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5365" indent="0">
              <a:buNone/>
              <a:defRPr sz="1400">
                <a:solidFill>
                  <a:schemeClr val="tx1">
                    <a:tint val="75000"/>
                  </a:schemeClr>
                </a:solidFill>
              </a:defRPr>
            </a:lvl6pPr>
            <a:lvl7pPr marL="2742565" indent="0">
              <a:buNone/>
              <a:defRPr sz="1400">
                <a:solidFill>
                  <a:schemeClr val="tx1">
                    <a:tint val="75000"/>
                  </a:schemeClr>
                </a:solidFill>
              </a:defRPr>
            </a:lvl7pPr>
            <a:lvl8pPr marL="3199765" indent="0">
              <a:buNone/>
              <a:defRPr sz="1400">
                <a:solidFill>
                  <a:schemeClr val="tx1">
                    <a:tint val="75000"/>
                  </a:schemeClr>
                </a:solidFill>
              </a:defRPr>
            </a:lvl8pPr>
            <a:lvl9pPr marL="3656965" indent="0">
              <a:buNone/>
              <a:defRPr sz="1400">
                <a:solidFill>
                  <a:schemeClr val="tx1">
                    <a:tint val="75000"/>
                  </a:schemeClr>
                </a:solidFill>
              </a:defRPr>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1E9B84DB-2A80-4453-B398-F56A4B2C31A7}" type="datetimeFigureOut">
              <a:rPr lang="zh-CN" altLang="en-US"/>
              <a:pPr>
                <a:defRPr/>
              </a:pPr>
              <a:t>2020/9/3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AEF015BA-6290-4266-BC7A-7DBEACC550B3}" type="slidenum">
              <a:rPr lang="zh-CN" altLang="en-US"/>
              <a:pPr/>
              <a:t>‹#›</a:t>
            </a:fld>
            <a:endParaRPr lang="zh-CN" altLang="en-US"/>
          </a:p>
        </p:txBody>
      </p:sp>
    </p:spTree>
    <p:extLst>
      <p:ext uri="{BB962C8B-B14F-4D97-AF65-F5344CB8AC3E}">
        <p14:creationId xmlns:p14="http://schemas.microsoft.com/office/powerpoint/2010/main" val="1886257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1E9B84DB-2A80-4453-B398-F56A4B2C31A7}" type="datetimeFigureOut">
              <a:rPr lang="zh-CN" altLang="en-US"/>
              <a:pPr>
                <a:defRPr/>
              </a:pPr>
              <a:t>2020/9/3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F02164BD-3ED2-4539-A877-B71F94C6D204}" type="slidenum">
              <a:rPr lang="zh-CN" altLang="en-US"/>
              <a:pPr/>
              <a:t>‹#›</a:t>
            </a:fld>
            <a:endParaRPr lang="zh-CN" altLang="en-US"/>
          </a:p>
        </p:txBody>
      </p:sp>
    </p:spTree>
    <p:extLst>
      <p:ext uri="{BB962C8B-B14F-4D97-AF65-F5344CB8AC3E}">
        <p14:creationId xmlns:p14="http://schemas.microsoft.com/office/powerpoint/2010/main" val="530141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fld id="{1E9B84DB-2A80-4453-B398-F56A4B2C31A7}" type="datetimeFigureOut">
              <a:rPr lang="zh-CN" altLang="en-US"/>
              <a:pPr>
                <a:defRPr/>
              </a:pPr>
              <a:t>2020/9/3</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0997199C-74FE-462A-9B43-CFB025767043}" type="slidenum">
              <a:rPr lang="zh-CN" altLang="en-US"/>
              <a:pPr/>
              <a:t>‹#›</a:t>
            </a:fld>
            <a:endParaRPr lang="zh-CN" altLang="en-US"/>
          </a:p>
        </p:txBody>
      </p:sp>
    </p:spTree>
    <p:extLst>
      <p:ext uri="{BB962C8B-B14F-4D97-AF65-F5344CB8AC3E}">
        <p14:creationId xmlns:p14="http://schemas.microsoft.com/office/powerpoint/2010/main" val="4241910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fld id="{1E9B84DB-2A80-4453-B398-F56A4B2C31A7}" type="datetimeFigureOut">
              <a:rPr lang="zh-CN" altLang="en-US"/>
              <a:pPr>
                <a:defRPr/>
              </a:pPr>
              <a:t>2020/9/3</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ACAEE9E1-0D1D-4CA8-96C6-BAD5D2FCE5F1}" type="slidenum">
              <a:rPr lang="zh-CN" altLang="en-US"/>
              <a:pPr/>
              <a:t>‹#›</a:t>
            </a:fld>
            <a:endParaRPr lang="zh-CN" altLang="en-US"/>
          </a:p>
        </p:txBody>
      </p:sp>
    </p:spTree>
    <p:extLst>
      <p:ext uri="{BB962C8B-B14F-4D97-AF65-F5344CB8AC3E}">
        <p14:creationId xmlns:p14="http://schemas.microsoft.com/office/powerpoint/2010/main" val="1377888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1E9B84DB-2A80-4453-B398-F56A4B2C31A7}" type="datetimeFigureOut">
              <a:rPr lang="zh-CN" altLang="en-US"/>
              <a:pPr>
                <a:defRPr/>
              </a:pPr>
              <a:t>2020/9/3</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86711BC9-471B-4A8A-8C79-E6B105511E24}" type="slidenum">
              <a:rPr lang="zh-CN" altLang="en-US"/>
              <a:pPr/>
              <a:t>‹#›</a:t>
            </a:fld>
            <a:endParaRPr lang="zh-CN" altLang="en-US"/>
          </a:p>
        </p:txBody>
      </p:sp>
    </p:spTree>
    <p:extLst>
      <p:ext uri="{BB962C8B-B14F-4D97-AF65-F5344CB8AC3E}">
        <p14:creationId xmlns:p14="http://schemas.microsoft.com/office/powerpoint/2010/main" val="2396086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0479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E9B84DB-2A80-4453-B398-F56A4B2C31A7}" type="datetimeFigureOut">
              <a:rPr lang="zh-CN" altLang="en-US"/>
              <a:pPr>
                <a:defRPr/>
              </a:pPr>
              <a:t>2020/9/3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B1870EB4-235F-4F95-8AD1-CEF18970D7B6}" type="slidenum">
              <a:rPr lang="zh-CN" altLang="en-US"/>
              <a:pPr/>
              <a:t>‹#›</a:t>
            </a:fld>
            <a:endParaRPr lang="zh-CN" altLang="en-US"/>
          </a:p>
        </p:txBody>
      </p:sp>
    </p:spTree>
    <p:extLst>
      <p:ext uri="{BB962C8B-B14F-4D97-AF65-F5344CB8AC3E}">
        <p14:creationId xmlns:p14="http://schemas.microsoft.com/office/powerpoint/2010/main" val="4136914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5365" indent="0">
              <a:buNone/>
              <a:defRPr sz="2000"/>
            </a:lvl6pPr>
            <a:lvl7pPr marL="2742565" indent="0">
              <a:buNone/>
              <a:defRPr sz="2000"/>
            </a:lvl7pPr>
            <a:lvl8pPr marL="3199765" indent="0">
              <a:buNone/>
              <a:defRPr sz="2000"/>
            </a:lvl8pPr>
            <a:lvl9pPr marL="3656965" indent="0">
              <a:buNone/>
              <a:defRPr sz="2000"/>
            </a:lvl9pPr>
          </a:lstStyle>
          <a:p>
            <a:pPr lvl="0"/>
            <a:r>
              <a:rPr lang="zh-CN" altLang="en-US" noProof="1" smtClean="0"/>
              <a:t>单击图标添加图片</a:t>
            </a:r>
            <a:endParaRPr lang="zh-CN" altLang="en-US" noProof="1"/>
          </a:p>
        </p:txBody>
      </p:sp>
      <p:sp>
        <p:nvSpPr>
          <p:cNvPr id="4" name="文本占位符 3"/>
          <p:cNvSpPr>
            <a:spLocks noGrp="1"/>
          </p:cNvSpPr>
          <p:nvPr>
            <p:ph type="body" sz="half" idx="2"/>
          </p:nvPr>
        </p:nvSpPr>
        <p:spPr>
          <a:xfrm>
            <a:off x="1792288" y="4025509"/>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E9B84DB-2A80-4453-B398-F56A4B2C31A7}" type="datetimeFigureOut">
              <a:rPr lang="zh-CN" altLang="en-US"/>
              <a:pPr>
                <a:defRPr/>
              </a:pPr>
              <a:t>2020/9/3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1E30A91B-4F15-41B4-8117-01E07159F6B9}" type="slidenum">
              <a:rPr lang="zh-CN" altLang="en-US"/>
              <a:pPr/>
              <a:t>‹#›</a:t>
            </a:fld>
            <a:endParaRPr lang="zh-CN" altLang="en-US"/>
          </a:p>
        </p:txBody>
      </p:sp>
    </p:spTree>
    <p:extLst>
      <p:ext uri="{BB962C8B-B14F-4D97-AF65-F5344CB8AC3E}">
        <p14:creationId xmlns:p14="http://schemas.microsoft.com/office/powerpoint/2010/main" val="1429000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noChangeArrowheads="1"/>
          </p:cNvSpPr>
          <p:nvPr>
            <p:ph type="body" idx="4294967295"/>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28" tIns="45714" rIns="91428" bIns="45714" rtlCol="0" anchor="ctr"/>
          <a:lstStyle>
            <a:lvl1pPr algn="l" fontAlgn="auto">
              <a:buFont typeface="Arial" panose="020B0604020202020204" pitchFamily="34" charset="0"/>
              <a:buNone/>
              <a:defRPr sz="1200" noProof="1">
                <a:solidFill>
                  <a:schemeClr val="tx1">
                    <a:tint val="75000"/>
                  </a:schemeClr>
                </a:solidFill>
                <a:latin typeface="+mn-lt"/>
                <a:ea typeface="+mn-ea"/>
              </a:defRPr>
            </a:lvl1pPr>
          </a:lstStyle>
          <a:p>
            <a:pPr>
              <a:defRPr/>
            </a:pPr>
            <a:fld id="{1E9B84DB-2A80-4453-B398-F56A4B2C31A7}" type="datetimeFigureOut">
              <a:rPr lang="zh-CN" altLang="en-US"/>
              <a:pPr>
                <a:defRPr/>
              </a:pPr>
              <a:t>2020/9/3</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28" tIns="45714" rIns="91428" bIns="45714" rtlCol="0" anchor="ctr"/>
          <a:lstStyle>
            <a:lvl1pPr algn="ctr" fontAlgn="auto">
              <a:buFont typeface="Arial" panose="020B0604020202020204" pitchFamily="34" charset="0"/>
              <a:buNone/>
              <a:defRPr sz="1200" noProof="1">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wrap="square" lIns="91428" tIns="45714" rIns="91428" bIns="45714" numCol="1" anchor="ctr" anchorCtr="0" compatLnSpc="1">
            <a:prstTxWarp prst="textNoShape">
              <a:avLst/>
            </a:prstTxWarp>
          </a:bodyPr>
          <a:lstStyle>
            <a:lvl1pPr algn="r">
              <a:defRPr sz="1200">
                <a:solidFill>
                  <a:srgbClr val="898989"/>
                </a:solidFill>
              </a:defRPr>
            </a:lvl1pPr>
          </a:lstStyle>
          <a:p>
            <a:fld id="{1256A18D-CD02-4F8F-BC43-F9B38A06356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355293" y="1059582"/>
            <a:ext cx="6417142" cy="923330"/>
          </a:xfrm>
          <a:prstGeom prst="rect">
            <a:avLst/>
          </a:prstGeom>
        </p:spPr>
        <p:txBody>
          <a:bodyPr wrap="none" lIns="91428" tIns="45714" rIns="91428" bIns="45714">
            <a:spAutoFit/>
          </a:bodyPr>
          <a:lstStyle/>
          <a:p>
            <a:pPr algn="ctr" fontAlgn="auto">
              <a:defRPr/>
            </a:pPr>
            <a:r>
              <a:rPr lang="zh-TW" altLang="en-US" sz="5400" b="1" cap="all" noProof="1">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dobe 繁黑體 Std B" pitchFamily="34" charset="-128"/>
                <a:ea typeface="Adobe 繁黑體 Std B" pitchFamily="34" charset="-128"/>
              </a:rPr>
              <a:t>陽光能源集團電子報</a:t>
            </a:r>
            <a:endParaRPr lang="zh-CN" altLang="en-US" sz="5400" b="1" cap="all" noProof="1">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dobe 繁黑體 Std B" pitchFamily="34" charset="-128"/>
              <a:ea typeface="Adobe 繁黑體 Std B" pitchFamily="34" charset="-128"/>
            </a:endParaRPr>
          </a:p>
        </p:txBody>
      </p:sp>
      <p:sp>
        <p:nvSpPr>
          <p:cNvPr id="9" name="矩形 8"/>
          <p:cNvSpPr/>
          <p:nvPr/>
        </p:nvSpPr>
        <p:spPr>
          <a:xfrm>
            <a:off x="5038642" y="4299941"/>
            <a:ext cx="4102405" cy="646331"/>
          </a:xfrm>
          <a:prstGeom prst="rect">
            <a:avLst/>
          </a:prstGeom>
          <a:noFill/>
        </p:spPr>
        <p:txBody>
          <a:bodyPr wrap="none">
            <a:spAutoFit/>
          </a:bodyPr>
          <a:lstStyle/>
          <a:p>
            <a:pPr algn="ctr"/>
            <a:r>
              <a:rPr lang="en-US" altLang="zh-CN" sz="3600" b="1" noProof="1">
                <a:ln w="17780" cmpd="sng">
                  <a:solidFill>
                    <a:schemeClr val="accent1">
                      <a:tint val="3000"/>
                    </a:schemeClr>
                  </a:solidFill>
                  <a:prstDash val="solid"/>
                  <a:miter lim="800000"/>
                </a:ln>
                <a:solidFill>
                  <a:schemeClr val="accent1">
                    <a:lumMod val="75000"/>
                  </a:schemeClr>
                </a:solidFill>
                <a:effectLst>
                  <a:outerShdw blurRad="55000" dist="50800" dir="5400000" algn="tl">
                    <a:srgbClr val="000000">
                      <a:alpha val="33000"/>
                    </a:srgbClr>
                  </a:outerShdw>
                </a:effectLst>
                <a:latin typeface="华文中宋" panose="02010600040101010101" pitchFamily="2" charset="-122"/>
                <a:ea typeface="华文中宋" panose="02010600040101010101" pitchFamily="2" charset="-122"/>
              </a:rPr>
              <a:t>2020</a:t>
            </a:r>
            <a:r>
              <a:rPr lang="zh-CN" altLang="en-US" sz="3600" b="1" noProof="1">
                <a:ln w="17780" cmpd="sng">
                  <a:solidFill>
                    <a:schemeClr val="accent1">
                      <a:tint val="3000"/>
                    </a:schemeClr>
                  </a:solidFill>
                  <a:prstDash val="solid"/>
                  <a:miter lim="800000"/>
                </a:ln>
                <a:solidFill>
                  <a:schemeClr val="accent1">
                    <a:lumMod val="75000"/>
                  </a:schemeClr>
                </a:solidFill>
                <a:effectLst>
                  <a:outerShdw blurRad="55000" dist="50800" dir="5400000" algn="tl">
                    <a:srgbClr val="000000">
                      <a:alpha val="33000"/>
                    </a:srgbClr>
                  </a:outerShdw>
                </a:effectLst>
                <a:latin typeface="华文中宋" panose="02010600040101010101" pitchFamily="2" charset="-122"/>
                <a:ea typeface="华文中宋" panose="02010600040101010101" pitchFamily="2" charset="-122"/>
              </a:rPr>
              <a:t>年</a:t>
            </a:r>
            <a:r>
              <a:rPr lang="zh-CN" altLang="en-US" sz="3600" b="1" noProof="1" smtClean="0">
                <a:ln w="17780" cmpd="sng">
                  <a:solidFill>
                    <a:schemeClr val="accent1">
                      <a:tint val="3000"/>
                    </a:schemeClr>
                  </a:solidFill>
                  <a:prstDash val="solid"/>
                  <a:miter lim="800000"/>
                </a:ln>
                <a:solidFill>
                  <a:schemeClr val="accent1">
                    <a:lumMod val="75000"/>
                  </a:schemeClr>
                </a:solidFill>
                <a:effectLst>
                  <a:outerShdw blurRad="55000" dist="50800" dir="5400000" algn="tl">
                    <a:srgbClr val="000000">
                      <a:alpha val="33000"/>
                    </a:srgbClr>
                  </a:outerShdw>
                </a:effectLst>
                <a:latin typeface="华文中宋" panose="02010600040101010101" pitchFamily="2" charset="-122"/>
                <a:ea typeface="华文中宋" panose="02010600040101010101" pitchFamily="2" charset="-122"/>
              </a:rPr>
              <a:t>第</a:t>
            </a:r>
            <a:r>
              <a:rPr lang="zh-CN" altLang="en-US" sz="3600" b="1" noProof="1">
                <a:ln w="17780" cmpd="sng">
                  <a:solidFill>
                    <a:schemeClr val="accent1">
                      <a:tint val="3000"/>
                    </a:schemeClr>
                  </a:solidFill>
                  <a:prstDash val="solid"/>
                  <a:miter lim="800000"/>
                </a:ln>
                <a:solidFill>
                  <a:schemeClr val="accent1">
                    <a:lumMod val="75000"/>
                  </a:schemeClr>
                </a:solidFill>
                <a:effectLst>
                  <a:outerShdw blurRad="55000" dist="50800" dir="5400000" algn="tl">
                    <a:srgbClr val="000000">
                      <a:alpha val="33000"/>
                    </a:srgbClr>
                  </a:outerShdw>
                </a:effectLst>
                <a:latin typeface="华文中宋" panose="02010600040101010101" pitchFamily="2" charset="-122"/>
                <a:ea typeface="华文中宋" panose="02010600040101010101" pitchFamily="2" charset="-122"/>
              </a:rPr>
              <a:t>三十一</a:t>
            </a:r>
            <a:r>
              <a:rPr lang="zh-CN" altLang="en-US" sz="3600" b="1" noProof="1" smtClean="0">
                <a:ln w="17780" cmpd="sng">
                  <a:solidFill>
                    <a:schemeClr val="accent1">
                      <a:tint val="3000"/>
                    </a:schemeClr>
                  </a:solidFill>
                  <a:prstDash val="solid"/>
                  <a:miter lim="800000"/>
                </a:ln>
                <a:solidFill>
                  <a:schemeClr val="accent1">
                    <a:lumMod val="75000"/>
                  </a:schemeClr>
                </a:solidFill>
                <a:effectLst>
                  <a:outerShdw blurRad="55000" dist="50800" dir="5400000" algn="tl">
                    <a:srgbClr val="000000">
                      <a:alpha val="33000"/>
                    </a:srgbClr>
                  </a:outerShdw>
                </a:effectLst>
                <a:latin typeface="华文中宋" panose="02010600040101010101" pitchFamily="2" charset="-122"/>
                <a:ea typeface="华文中宋" panose="02010600040101010101" pitchFamily="2" charset="-122"/>
              </a:rPr>
              <a:t>期</a:t>
            </a:r>
            <a:endParaRPr lang="zh-CN" altLang="en-US" sz="3600" b="1" noProof="1">
              <a:ln w="17780" cmpd="sng">
                <a:solidFill>
                  <a:schemeClr val="accent1">
                    <a:tint val="3000"/>
                  </a:schemeClr>
                </a:solidFill>
                <a:prstDash val="solid"/>
                <a:miter lim="800000"/>
              </a:ln>
              <a:solidFill>
                <a:schemeClr val="accent1">
                  <a:lumMod val="75000"/>
                </a:schemeClr>
              </a:solidFill>
              <a:effectLst>
                <a:outerShdw blurRad="55000" dist="50800" dir="5400000" algn="tl">
                  <a:srgbClr val="000000">
                    <a:alpha val="33000"/>
                  </a:srgbClr>
                </a:outerShdw>
              </a:effectLst>
              <a:latin typeface="华文中宋" panose="02010600040101010101" pitchFamily="2" charset="-122"/>
              <a:ea typeface="华文中宋" panose="02010600040101010101" pitchFamily="2" charset="-122"/>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6850"/>
            <a:ext cx="140335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图片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5875"/>
            <a:ext cx="9121775"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3059832" y="3259455"/>
            <a:ext cx="5868144" cy="369332"/>
          </a:xfrm>
          <a:prstGeom prst="rect">
            <a:avLst/>
          </a:prstGeom>
          <a:noFill/>
          <a:ln>
            <a:noFill/>
          </a:ln>
        </p:spPr>
        <p:txBody>
          <a:bodyPr wrap="square">
            <a:spAutoFit/>
          </a:bodyPr>
          <a:lstStyle/>
          <a:p>
            <a:pPr>
              <a:defRPr/>
            </a:pPr>
            <a:r>
              <a:rPr lang="zh-TW" altLang="en-US" b="1" noProof="1">
                <a:solidFill>
                  <a:schemeClr val="accent1">
                    <a:lumMod val="50000"/>
                  </a:schemeClr>
                </a:solidFill>
                <a:effectLst>
                  <a:outerShdw blurRad="38100" dist="38100" dir="2700000" algn="tl">
                    <a:srgbClr val="000000">
                      <a:alpha val="43137"/>
                    </a:srgbClr>
                  </a:outerShdw>
                  <a:reflection blurRad="6350" stA="53000" endA="300" endPos="35500" dir="5400000" sy="-90000" algn="bl" rotWithShape="0"/>
                </a:effectLst>
              </a:rPr>
              <a:t>“細節改善</a:t>
            </a:r>
            <a:r>
              <a:rPr lang="en-US" altLang="zh-TW" b="1" noProof="1">
                <a:solidFill>
                  <a:schemeClr val="accent1">
                    <a:lumMod val="50000"/>
                  </a:schemeClr>
                </a:solidFill>
                <a:effectLst>
                  <a:outerShdw blurRad="38100" dist="38100" dir="2700000" algn="tl">
                    <a:srgbClr val="000000">
                      <a:alpha val="43137"/>
                    </a:srgbClr>
                  </a:outerShdw>
                  <a:reflection blurRad="6350" stA="53000" endA="300" endPos="35500" dir="5400000" sy="-90000" algn="bl" rotWithShape="0"/>
                </a:effectLst>
              </a:rPr>
              <a:t>—</a:t>
            </a:r>
            <a:r>
              <a:rPr lang="zh-TW" altLang="en-US" b="1" noProof="1">
                <a:solidFill>
                  <a:schemeClr val="accent1">
                    <a:lumMod val="50000"/>
                  </a:schemeClr>
                </a:solidFill>
                <a:effectLst>
                  <a:outerShdw blurRad="38100" dist="38100" dir="2700000" algn="tl">
                    <a:srgbClr val="000000">
                      <a:alpha val="43137"/>
                    </a:srgbClr>
                  </a:outerShdw>
                  <a:reflection blurRad="6350" stA="53000" endA="300" endPos="35500" dir="5400000" sy="-90000" algn="bl" rotWithShape="0"/>
                </a:effectLst>
              </a:rPr>
              <a:t>我們在行動”系列宣傳報道（壹）</a:t>
            </a:r>
            <a:r>
              <a:rPr lang="en-US" altLang="zh-CN" b="1" noProof="1" smtClean="0">
                <a:solidFill>
                  <a:schemeClr val="accent1">
                    <a:lumMod val="50000"/>
                  </a:schemeClr>
                </a:solidFill>
                <a:effectLst>
                  <a:outerShdw blurRad="38100" dist="38100" dir="2700000" algn="tl">
                    <a:srgbClr val="000000">
                      <a:alpha val="43137"/>
                    </a:srgbClr>
                  </a:outerShdw>
                  <a:reflection blurRad="6350" stA="53000" endA="300" endPos="35500" dir="5400000" sy="-90000" algn="bl" rotWithShape="0"/>
                </a:effectLst>
              </a:rPr>
              <a:t>——   </a:t>
            </a:r>
            <a:r>
              <a:rPr lang="en-US" altLang="zh-CN" b="1" noProof="1">
                <a:solidFill>
                  <a:schemeClr val="accent1">
                    <a:lumMod val="50000"/>
                  </a:schemeClr>
                </a:solidFill>
                <a:effectLst>
                  <a:outerShdw blurRad="38100" dist="38100" dir="2700000" algn="tl">
                    <a:srgbClr val="000000">
                      <a:alpha val="43137"/>
                    </a:srgbClr>
                  </a:outerShdw>
                  <a:reflection blurRad="6350" stA="53000" endA="300" endPos="35500" dir="5400000" sy="-90000" algn="bl" rotWithShape="0"/>
                </a:effectLst>
              </a:rPr>
              <a:t>03</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图片 3" descr="0008020983439563_b_meitu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900113" y="862013"/>
            <a:ext cx="7343775" cy="496887"/>
          </a:xfrm>
          <a:prstGeom prst="rect">
            <a:avLst/>
          </a:prstGeom>
        </p:spPr>
        <p:txBody>
          <a:bodyPr>
            <a:spAutoFit/>
          </a:bodyPr>
          <a:lstStyle/>
          <a:p>
            <a:pPr>
              <a:lnSpc>
                <a:spcPct val="200000"/>
              </a:lnSpc>
            </a:pPr>
            <a:r>
              <a:rPr lang="en-US" altLang="zh-CN" sz="1600" b="1" noProof="1">
                <a:effectLst>
                  <a:outerShdw blurRad="38100" dist="38100" dir="2700000" algn="tl">
                    <a:srgbClr val="000000">
                      <a:alpha val="43000"/>
                    </a:srgbClr>
                  </a:outerShdw>
                </a:effectLst>
                <a:latin typeface="仿宋_GB2312" panose="02010609030101010101" pitchFamily="49" charset="-122"/>
                <a:ea typeface="仿宋_GB2312" panose="02010609030101010101" pitchFamily="49" charset="-122"/>
              </a:rPr>
              <a:t>    </a:t>
            </a:r>
            <a:endParaRPr lang="zh-CN" altLang="en-US" sz="1600" b="1" noProof="1">
              <a:latin typeface="仿宋_GB2312" panose="02010609030101010101" pitchFamily="49" charset="-122"/>
              <a:ea typeface="仿宋_GB2312" panose="02010609030101010101" pitchFamily="49" charset="-122"/>
            </a:endParaRPr>
          </a:p>
        </p:txBody>
      </p:sp>
      <p:sp>
        <p:nvSpPr>
          <p:cNvPr id="7" name="矩形 6"/>
          <p:cNvSpPr/>
          <p:nvPr/>
        </p:nvSpPr>
        <p:spPr>
          <a:xfrm>
            <a:off x="738188" y="619125"/>
            <a:ext cx="7667625" cy="496888"/>
          </a:xfrm>
          <a:prstGeom prst="rect">
            <a:avLst/>
          </a:prstGeom>
        </p:spPr>
        <p:txBody>
          <a:bodyPr>
            <a:spAutoFit/>
          </a:bodyPr>
          <a:lstStyle/>
          <a:p>
            <a:pPr>
              <a:lnSpc>
                <a:spcPct val="200000"/>
              </a:lnSpc>
            </a:pPr>
            <a:r>
              <a:rPr lang="zh-CN" altLang="en-US" sz="1600" b="1" noProof="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    </a:t>
            </a:r>
            <a:endParaRPr lang="en-US" altLang="zh-CN" sz="1600" b="1" noProof="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endParaRPr>
          </a:p>
        </p:txBody>
      </p:sp>
      <p:sp>
        <p:nvSpPr>
          <p:cNvPr id="9" name="矩形 8"/>
          <p:cNvSpPr/>
          <p:nvPr/>
        </p:nvSpPr>
        <p:spPr>
          <a:xfrm>
            <a:off x="4552950" y="150813"/>
            <a:ext cx="185738" cy="523875"/>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sz="2800" b="1" cap="all" noProof="1">
              <a:solidFill>
                <a:schemeClr val="accent1">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华文行楷" panose="02010800040101010101" pitchFamily="2" charset="-122"/>
              <a:ea typeface="华文行楷" panose="02010800040101010101" pitchFamily="2" charset="-122"/>
            </a:endParaRPr>
          </a:p>
        </p:txBody>
      </p:sp>
      <p:sp>
        <p:nvSpPr>
          <p:cNvPr id="3" name="矩形 2"/>
          <p:cNvSpPr/>
          <p:nvPr/>
        </p:nvSpPr>
        <p:spPr>
          <a:xfrm>
            <a:off x="611187" y="730847"/>
            <a:ext cx="7921625" cy="4031873"/>
          </a:xfrm>
          <a:prstGeom prst="rect">
            <a:avLst/>
          </a:prstGeom>
        </p:spPr>
        <p:txBody>
          <a:bodyPr>
            <a:spAutoFit/>
          </a:bodyPr>
          <a:lstStyle/>
          <a:p>
            <a:pPr>
              <a:lnSpc>
                <a:spcPct val="200000"/>
              </a:lnSpc>
            </a:pPr>
            <a:r>
              <a:rPr lang="zh-TW" altLang="en-US" sz="1600" b="1" noProof="1" smtClean="0">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    </a:t>
            </a:r>
            <a:r>
              <a:rPr lang="zh-TW" altLang="en-US" sz="1600" b="1" noProof="1" smtClean="0">
                <a:effectLst>
                  <a:outerShdw blurRad="38100" dist="38100" dir="2700000" algn="tl">
                    <a:srgbClr val="000000">
                      <a:alpha val="43137"/>
                    </a:srgbClr>
                  </a:outerShdw>
                </a:effectLst>
                <a:latin typeface="仿宋" pitchFamily="49" charset="-122"/>
                <a:ea typeface="仿宋" pitchFamily="49" charset="-122"/>
              </a:rPr>
              <a:t>為</a:t>
            </a:r>
            <a:r>
              <a:rPr lang="zh-TW" altLang="en-US" sz="1600" b="1" noProof="1">
                <a:effectLst>
                  <a:outerShdw blurRad="38100" dist="38100" dir="2700000" algn="tl">
                    <a:srgbClr val="000000">
                      <a:alpha val="43137"/>
                    </a:srgbClr>
                  </a:outerShdw>
                </a:effectLst>
                <a:latin typeface="仿宋" pitchFamily="49" charset="-122"/>
                <a:ea typeface="仿宋" pitchFamily="49" charset="-122"/>
              </a:rPr>
              <a:t>進壹步提升公司全員細節意識，強化細節理念，</a:t>
            </a:r>
            <a:r>
              <a:rPr lang="en-US" altLang="zh-TW" sz="1600" b="1" noProof="1">
                <a:effectLst>
                  <a:outerShdw blurRad="38100" dist="38100" dir="2700000" algn="tl">
                    <a:srgbClr val="000000">
                      <a:alpha val="43137"/>
                    </a:srgbClr>
                  </a:outerShdw>
                </a:effectLst>
                <a:latin typeface="仿宋" pitchFamily="49" charset="-122"/>
                <a:ea typeface="仿宋" pitchFamily="49" charset="-122"/>
              </a:rPr>
              <a:t>2020</a:t>
            </a:r>
            <a:r>
              <a:rPr lang="zh-TW" altLang="en-US" sz="1600" b="1" noProof="1">
                <a:effectLst>
                  <a:outerShdw blurRad="38100" dist="38100" dir="2700000" algn="tl">
                    <a:srgbClr val="000000">
                      <a:alpha val="43137"/>
                    </a:srgbClr>
                  </a:outerShdw>
                </a:effectLst>
                <a:latin typeface="仿宋" pitchFamily="49" charset="-122"/>
                <a:ea typeface="仿宋" pitchFamily="49" charset="-122"/>
              </a:rPr>
              <a:t>年</a:t>
            </a:r>
            <a:r>
              <a:rPr lang="en-US" altLang="zh-TW" sz="1600" b="1" noProof="1">
                <a:effectLst>
                  <a:outerShdw blurRad="38100" dist="38100" dir="2700000" algn="tl">
                    <a:srgbClr val="000000">
                      <a:alpha val="43137"/>
                    </a:srgbClr>
                  </a:outerShdw>
                </a:effectLst>
                <a:latin typeface="仿宋" pitchFamily="49" charset="-122"/>
                <a:ea typeface="仿宋" pitchFamily="49" charset="-122"/>
              </a:rPr>
              <a:t>4</a:t>
            </a:r>
            <a:r>
              <a:rPr lang="zh-TW" altLang="en-US" sz="1600" b="1" noProof="1">
                <a:effectLst>
                  <a:outerShdw blurRad="38100" dist="38100" dir="2700000" algn="tl">
                    <a:srgbClr val="000000">
                      <a:alpha val="43137"/>
                    </a:srgbClr>
                  </a:outerShdw>
                </a:effectLst>
                <a:latin typeface="仿宋" pitchFamily="49" charset="-122"/>
                <a:ea typeface="仿宋" pitchFamily="49" charset="-122"/>
              </a:rPr>
              <a:t>月始，晶體公司全面開啟“細節決定成敗”整頓活動。在各部門的支持下，通過臨時組建的視頻制作小組成員的共同努力，完成</a:t>
            </a:r>
            <a:r>
              <a:rPr lang="en-US" altLang="zh-TW" sz="1600" b="1" noProof="1">
                <a:effectLst>
                  <a:outerShdw blurRad="38100" dist="38100" dir="2700000" algn="tl">
                    <a:srgbClr val="000000">
                      <a:alpha val="43137"/>
                    </a:srgbClr>
                  </a:outerShdw>
                </a:effectLst>
                <a:latin typeface="仿宋" pitchFamily="49" charset="-122"/>
                <a:ea typeface="仿宋" pitchFamily="49" charset="-122"/>
              </a:rPr>
              <a:t>《</a:t>
            </a:r>
            <a:r>
              <a:rPr lang="zh-TW" altLang="en-US" sz="1600" b="1" noProof="1">
                <a:effectLst>
                  <a:outerShdw blurRad="38100" dist="38100" dir="2700000" algn="tl">
                    <a:srgbClr val="000000">
                      <a:alpha val="43137"/>
                    </a:srgbClr>
                  </a:outerShdw>
                </a:effectLst>
                <a:latin typeface="仿宋" pitchFamily="49" charset="-122"/>
                <a:ea typeface="仿宋" pitchFamily="49" charset="-122"/>
              </a:rPr>
              <a:t>細節決定成敗</a:t>
            </a:r>
            <a:r>
              <a:rPr lang="en-US" altLang="zh-TW" sz="1600" b="1" noProof="1">
                <a:effectLst>
                  <a:outerShdw blurRad="38100" dist="38100" dir="2700000" algn="tl">
                    <a:srgbClr val="000000">
                      <a:alpha val="43137"/>
                    </a:srgbClr>
                  </a:outerShdw>
                </a:effectLst>
                <a:latin typeface="仿宋" pitchFamily="49" charset="-122"/>
                <a:ea typeface="仿宋" pitchFamily="49" charset="-122"/>
              </a:rPr>
              <a:t>》</a:t>
            </a:r>
            <a:r>
              <a:rPr lang="zh-TW" altLang="en-US" sz="1600" b="1" noProof="1">
                <a:effectLst>
                  <a:outerShdw blurRad="38100" dist="38100" dir="2700000" algn="tl">
                    <a:srgbClr val="000000">
                      <a:alpha val="43137"/>
                    </a:srgbClr>
                  </a:outerShdw>
                </a:effectLst>
                <a:latin typeface="仿宋" pitchFamily="49" charset="-122"/>
                <a:ea typeface="仿宋" pitchFamily="49" charset="-122"/>
              </a:rPr>
              <a:t>的視頻制作工作並面對公司全員進行宣傳。</a:t>
            </a:r>
          </a:p>
          <a:p>
            <a:pPr>
              <a:lnSpc>
                <a:spcPct val="200000"/>
              </a:lnSpc>
            </a:pPr>
            <a:r>
              <a:rPr lang="zh-TW" altLang="en-US" sz="1600" b="1" noProof="1">
                <a:effectLst>
                  <a:outerShdw blurRad="38100" dist="38100" dir="2700000" algn="tl">
                    <a:srgbClr val="000000">
                      <a:alpha val="43137"/>
                    </a:srgbClr>
                  </a:outerShdw>
                </a:effectLst>
                <a:latin typeface="仿宋" pitchFamily="49" charset="-122"/>
                <a:ea typeface="仿宋" pitchFamily="49" charset="-122"/>
              </a:rPr>
              <a:t>    </a:t>
            </a:r>
            <a:r>
              <a:rPr lang="en-US" altLang="zh-TW" sz="1600" b="1" noProof="1">
                <a:effectLst>
                  <a:outerShdw blurRad="38100" dist="38100" dir="2700000" algn="tl">
                    <a:srgbClr val="000000">
                      <a:alpha val="43137"/>
                    </a:srgbClr>
                  </a:outerShdw>
                </a:effectLst>
                <a:latin typeface="仿宋" pitchFamily="49" charset="-122"/>
                <a:ea typeface="仿宋" pitchFamily="49" charset="-122"/>
              </a:rPr>
              <a:t>4</a:t>
            </a:r>
            <a:r>
              <a:rPr lang="zh-TW" altLang="en-US" sz="1600" b="1" noProof="1">
                <a:effectLst>
                  <a:outerShdw blurRad="38100" dist="38100" dir="2700000" algn="tl">
                    <a:srgbClr val="000000">
                      <a:alpha val="43137"/>
                    </a:srgbClr>
                  </a:outerShdw>
                </a:effectLst>
                <a:latin typeface="仿宋" pitchFamily="49" charset="-122"/>
                <a:ea typeface="仿宋" pitchFamily="49" charset="-122"/>
              </a:rPr>
              <a:t>月至</a:t>
            </a:r>
            <a:r>
              <a:rPr lang="en-US" altLang="zh-TW" sz="1600" b="1" noProof="1">
                <a:effectLst>
                  <a:outerShdw blurRad="38100" dist="38100" dir="2700000" algn="tl">
                    <a:srgbClr val="000000">
                      <a:alpha val="43137"/>
                    </a:srgbClr>
                  </a:outerShdw>
                </a:effectLst>
                <a:latin typeface="仿宋" pitchFamily="49" charset="-122"/>
                <a:ea typeface="仿宋" pitchFamily="49" charset="-122"/>
              </a:rPr>
              <a:t>6</a:t>
            </a:r>
            <a:r>
              <a:rPr lang="zh-TW" altLang="en-US" sz="1600" b="1" noProof="1">
                <a:effectLst>
                  <a:outerShdw blurRad="38100" dist="38100" dir="2700000" algn="tl">
                    <a:srgbClr val="000000">
                      <a:alpha val="43137"/>
                    </a:srgbClr>
                  </a:outerShdw>
                </a:effectLst>
                <a:latin typeface="仿宋" pitchFamily="49" charset="-122"/>
                <a:ea typeface="仿宋" pitchFamily="49" charset="-122"/>
              </a:rPr>
              <a:t>月，晶體公司綜合管理部通過企業微信陸續向廣大員工宣傳有關“細節決定成敗”方面的名言警句、經典故事，壹時間員工上下掀起學習浪潮。各部門紛紛發動員工共同自查並及時改善工作過程中確實存在問題的工作細節。</a:t>
            </a:r>
          </a:p>
          <a:p>
            <a:pPr>
              <a:lnSpc>
                <a:spcPct val="200000"/>
              </a:lnSpc>
            </a:pPr>
            <a:r>
              <a:rPr lang="zh-TW" altLang="en-US" sz="1600" b="1" noProof="1">
                <a:effectLst>
                  <a:outerShdw blurRad="38100" dist="38100" dir="2700000" algn="tl">
                    <a:srgbClr val="000000">
                      <a:alpha val="43137"/>
                    </a:srgbClr>
                  </a:outerShdw>
                </a:effectLst>
                <a:latin typeface="仿宋" pitchFamily="49" charset="-122"/>
                <a:ea typeface="仿宋" pitchFamily="49" charset="-122"/>
              </a:rPr>
              <a:t>    </a:t>
            </a:r>
            <a:r>
              <a:rPr lang="en-US" altLang="zh-TW" sz="1600" b="1" noProof="1">
                <a:effectLst>
                  <a:outerShdw blurRad="38100" dist="38100" dir="2700000" algn="tl">
                    <a:srgbClr val="000000">
                      <a:alpha val="43137"/>
                    </a:srgbClr>
                  </a:outerShdw>
                </a:effectLst>
                <a:latin typeface="仿宋" pitchFamily="49" charset="-122"/>
                <a:ea typeface="仿宋" pitchFamily="49" charset="-122"/>
              </a:rPr>
              <a:t>5</a:t>
            </a:r>
            <a:r>
              <a:rPr lang="zh-TW" altLang="en-US" sz="1600" b="1" noProof="1">
                <a:effectLst>
                  <a:outerShdw blurRad="38100" dist="38100" dir="2700000" algn="tl">
                    <a:srgbClr val="000000">
                      <a:alpha val="43137"/>
                    </a:srgbClr>
                  </a:outerShdw>
                </a:effectLst>
                <a:latin typeface="仿宋" pitchFamily="49" charset="-122"/>
                <a:ea typeface="仿宋" pitchFamily="49" charset="-122"/>
              </a:rPr>
              <a:t>月</a:t>
            </a:r>
            <a:r>
              <a:rPr lang="en-US" altLang="zh-TW" sz="1600" b="1" noProof="1">
                <a:effectLst>
                  <a:outerShdw blurRad="38100" dist="38100" dir="2700000" algn="tl">
                    <a:srgbClr val="000000">
                      <a:alpha val="43137"/>
                    </a:srgbClr>
                  </a:outerShdw>
                </a:effectLst>
                <a:latin typeface="仿宋" pitchFamily="49" charset="-122"/>
                <a:ea typeface="仿宋" pitchFamily="49" charset="-122"/>
              </a:rPr>
              <a:t>12</a:t>
            </a:r>
            <a:r>
              <a:rPr lang="zh-TW" altLang="en-US" sz="1600" b="1" noProof="1">
                <a:effectLst>
                  <a:outerShdw blurRad="38100" dist="38100" dir="2700000" algn="tl">
                    <a:srgbClr val="000000">
                      <a:alpha val="43137"/>
                    </a:srgbClr>
                  </a:outerShdw>
                </a:effectLst>
                <a:latin typeface="仿宋" pitchFamily="49" charset="-122"/>
                <a:ea typeface="仿宋" pitchFamily="49" charset="-122"/>
              </a:rPr>
              <a:t>日，晶體公司生產部（切方）組織班長以上人員召開了“細節決定成敗”重要會議。在認真觀看視頻後，以“各班組該如何高質量開展細節決定成敗活動；如何</a:t>
            </a:r>
            <a:endParaRPr lang="zh-CN" altLang="en-US" sz="1600" b="1" noProof="1">
              <a:effectLst>
                <a:outerShdw blurRad="38100" dist="38100" dir="2700000" algn="tl">
                  <a:srgbClr val="000000">
                    <a:alpha val="43137"/>
                  </a:srgbClr>
                </a:outerShdw>
              </a:effectLst>
              <a:latin typeface="仿宋" pitchFamily="49" charset="-122"/>
              <a:ea typeface="仿宋" pitchFamily="49" charset="-122"/>
            </a:endParaRPr>
          </a:p>
        </p:txBody>
      </p:sp>
      <p:sp>
        <p:nvSpPr>
          <p:cNvPr id="8" name="矩形 7"/>
          <p:cNvSpPr/>
          <p:nvPr/>
        </p:nvSpPr>
        <p:spPr>
          <a:xfrm>
            <a:off x="1423460" y="245369"/>
            <a:ext cx="6444717" cy="461665"/>
          </a:xfrm>
          <a:prstGeom prst="rect">
            <a:avLst/>
          </a:prstGeom>
        </p:spPr>
        <p:txBody>
          <a:bodyPr wrap="square">
            <a:spAutoFit/>
          </a:bodyPr>
          <a:lstStyle/>
          <a:p>
            <a:r>
              <a:rPr lang="zh-TW" altLang="en-US" sz="2400" b="1" noProof="1">
                <a:solidFill>
                  <a:schemeClr val="accent6">
                    <a:lumMod val="60000"/>
                    <a:lumOff val="40000"/>
                  </a:schemeClr>
                </a:solidFill>
                <a:effectLst>
                  <a:outerShdw blurRad="38100" dist="38100" dir="2700000" algn="tl">
                    <a:srgbClr val="000000">
                      <a:alpha val="43137"/>
                    </a:srgbClr>
                  </a:outerShdw>
                </a:effectLst>
                <a:latin typeface="Adobe 繁黑體 Std B" pitchFamily="34" charset="-128"/>
                <a:ea typeface="Adobe 繁黑體 Std B" pitchFamily="34" charset="-128"/>
              </a:rPr>
              <a:t>“細節改善</a:t>
            </a:r>
            <a:r>
              <a:rPr lang="en-US" altLang="zh-TW" sz="2400" b="1" noProof="1">
                <a:solidFill>
                  <a:schemeClr val="accent6">
                    <a:lumMod val="60000"/>
                    <a:lumOff val="40000"/>
                  </a:schemeClr>
                </a:solidFill>
                <a:effectLst>
                  <a:outerShdw blurRad="38100" dist="38100" dir="2700000" algn="tl">
                    <a:srgbClr val="000000">
                      <a:alpha val="43137"/>
                    </a:srgbClr>
                  </a:outerShdw>
                </a:effectLst>
                <a:latin typeface="Adobe 繁黑體 Std B" pitchFamily="34" charset="-128"/>
                <a:ea typeface="Adobe 繁黑體 Std B" pitchFamily="34" charset="-128"/>
              </a:rPr>
              <a:t>—</a:t>
            </a:r>
            <a:r>
              <a:rPr lang="zh-TW" altLang="en-US" sz="2400" b="1" noProof="1">
                <a:solidFill>
                  <a:schemeClr val="accent6">
                    <a:lumMod val="60000"/>
                    <a:lumOff val="40000"/>
                  </a:schemeClr>
                </a:solidFill>
                <a:effectLst>
                  <a:outerShdw blurRad="38100" dist="38100" dir="2700000" algn="tl">
                    <a:srgbClr val="000000">
                      <a:alpha val="43137"/>
                    </a:srgbClr>
                  </a:outerShdw>
                </a:effectLst>
                <a:latin typeface="Adobe 繁黑體 Std B" pitchFamily="34" charset="-128"/>
                <a:ea typeface="Adobe 繁黑體 Std B" pitchFamily="34" charset="-128"/>
              </a:rPr>
              <a:t>我們在行動”系列宣傳報道（壹）</a:t>
            </a:r>
            <a:endParaRPr lang="zh-CN" altLang="en-US" sz="2400" b="1" noProof="1">
              <a:solidFill>
                <a:schemeClr val="accent6">
                  <a:lumMod val="60000"/>
                  <a:lumOff val="40000"/>
                </a:schemeClr>
              </a:solidFill>
              <a:effectLst>
                <a:outerShdw blurRad="38100" dist="38100" dir="2700000" algn="tl">
                  <a:srgbClr val="000000">
                    <a:alpha val="43137"/>
                  </a:srgbClr>
                </a:outerShdw>
              </a:effectLst>
              <a:latin typeface="Adobe 繁黑體 Std B" pitchFamily="34" charset="-128"/>
              <a:ea typeface="Adobe 繁黑體 Std B" pitchFamily="3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图片 4" descr="0008020983439563_b_meitu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669925" y="430890"/>
            <a:ext cx="7805738" cy="988732"/>
          </a:xfrm>
          <a:prstGeom prst="rect">
            <a:avLst/>
          </a:prstGeom>
          <a:noFill/>
        </p:spPr>
        <p:txBody>
          <a:bodyPr>
            <a:spAutoFit/>
          </a:bodyPr>
          <a:lstStyle/>
          <a:p>
            <a:pPr>
              <a:lnSpc>
                <a:spcPct val="200000"/>
              </a:lnSpc>
            </a:pPr>
            <a:r>
              <a:rPr lang="zh-TW" altLang="en-US" sz="1600" b="1" noProof="1">
                <a:effectLst>
                  <a:outerShdw blurRad="38100" dist="38100" dir="2700000" algn="tl">
                    <a:srgbClr val="000000">
                      <a:alpha val="43137"/>
                    </a:srgbClr>
                  </a:outerShdw>
                </a:effectLst>
                <a:latin typeface="仿宋" pitchFamily="49" charset="-122"/>
                <a:ea typeface="仿宋" pitchFamily="49" charset="-122"/>
                <a:cs typeface="仿宋_GB2312" panose="02010609030101010101" pitchFamily="49" charset="-122"/>
              </a:rPr>
              <a:t>實現生產現場零落地料？”作為本次會議主題，會議中潘浩部長重點強調了細節改善工作的重要性，並強調此次活動納入全年的重點工作，要確保其持續性 、有效性。</a:t>
            </a:r>
          </a:p>
        </p:txBody>
      </p:sp>
      <p:sp>
        <p:nvSpPr>
          <p:cNvPr id="2" name="矩形 1"/>
          <p:cNvSpPr/>
          <p:nvPr/>
        </p:nvSpPr>
        <p:spPr>
          <a:xfrm>
            <a:off x="720676" y="1419622"/>
            <a:ext cx="4283372" cy="3046988"/>
          </a:xfrm>
          <a:prstGeom prst="rect">
            <a:avLst/>
          </a:prstGeom>
        </p:spPr>
        <p:txBody>
          <a:bodyPr wrap="square">
            <a:spAutoFit/>
          </a:bodyPr>
          <a:lstStyle/>
          <a:p>
            <a:pPr>
              <a:lnSpc>
                <a:spcPct val="200000"/>
              </a:lnSpc>
            </a:pPr>
            <a:r>
              <a:rPr lang="en-US" altLang="zh-CN" sz="1600" b="1" noProof="1" smtClean="0">
                <a:effectLst>
                  <a:outerShdw blurRad="38100" dist="38100" dir="2700000" algn="tl">
                    <a:srgbClr val="000000">
                      <a:alpha val="43137"/>
                    </a:srgbClr>
                  </a:outerShdw>
                </a:effectLst>
                <a:latin typeface="仿宋" pitchFamily="49" charset="-122"/>
                <a:ea typeface="仿宋" pitchFamily="49" charset="-122"/>
                <a:cs typeface="仿宋_GB2312" panose="02010609030101010101" pitchFamily="49" charset="-122"/>
              </a:rPr>
              <a:t>    </a:t>
            </a:r>
            <a:r>
              <a:rPr lang="en-US" altLang="zh-TW" sz="1600" b="1" noProof="1">
                <a:effectLst>
                  <a:outerShdw blurRad="38100" dist="38100" dir="2700000" algn="tl">
                    <a:srgbClr val="000000">
                      <a:alpha val="43137"/>
                    </a:srgbClr>
                  </a:outerShdw>
                </a:effectLst>
                <a:latin typeface="仿宋" pitchFamily="49" charset="-122"/>
                <a:ea typeface="仿宋" pitchFamily="49" charset="-122"/>
                <a:cs typeface="仿宋_GB2312" panose="02010609030101010101" pitchFamily="49" charset="-122"/>
              </a:rPr>
              <a:t>5</a:t>
            </a:r>
            <a:r>
              <a:rPr lang="zh-TW" altLang="en-US" sz="1600" b="1" noProof="1">
                <a:effectLst>
                  <a:outerShdw blurRad="38100" dist="38100" dir="2700000" algn="tl">
                    <a:srgbClr val="000000">
                      <a:alpha val="43137"/>
                    </a:srgbClr>
                  </a:outerShdw>
                </a:effectLst>
                <a:latin typeface="仿宋" pitchFamily="49" charset="-122"/>
                <a:ea typeface="仿宋" pitchFamily="49" charset="-122"/>
                <a:cs typeface="仿宋_GB2312" panose="02010609030101010101" pitchFamily="49" charset="-122"/>
              </a:rPr>
              <a:t>月中旬，生產部（切方）各班分別組織員工再次觀看學習了“細節決定成敗”宣傳視頻，並將視頻轉發到企業微信群，員工可以隨時翻閱查找並觀看學習。 通過對宣傳視頻的認真學習與深刻領悟，生產部（切方）全員發自內心投入到了細節改善活動中。</a:t>
            </a:r>
          </a:p>
        </p:txBody>
      </p:sp>
      <p:pic>
        <p:nvPicPr>
          <p:cNvPr id="5" name="图片 4" descr="https://wework.qpic.cn/wwpic/66892_oG18BrF6QkWa9yc_1596604245/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1713317"/>
            <a:ext cx="2807716" cy="2459598"/>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图片 4" descr="0008020983439563_b_meitu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539552" y="555813"/>
            <a:ext cx="4190107" cy="4031873"/>
          </a:xfrm>
          <a:prstGeom prst="rect">
            <a:avLst/>
          </a:prstGeom>
          <a:noFill/>
        </p:spPr>
        <p:txBody>
          <a:bodyPr wrap="square">
            <a:spAutoFit/>
          </a:bodyPr>
          <a:lstStyle/>
          <a:p>
            <a:pPr>
              <a:lnSpc>
                <a:spcPct val="200000"/>
              </a:lnSpc>
            </a:pPr>
            <a:r>
              <a:rPr lang="zh-TW" altLang="en-US" sz="1600" b="1" noProof="1" smtClean="0">
                <a:effectLst>
                  <a:outerShdw blurRad="38100" dist="38100" dir="2700000" algn="tl">
                    <a:srgbClr val="000000">
                      <a:alpha val="43137"/>
                    </a:srgbClr>
                  </a:outerShdw>
                </a:effectLst>
                <a:latin typeface="仿宋" pitchFamily="49" charset="-122"/>
                <a:ea typeface="仿宋" pitchFamily="49" charset="-122"/>
                <a:cs typeface="仿宋_GB2312" panose="02010609030101010101" pitchFamily="49" charset="-122"/>
              </a:rPr>
              <a:t>    在</a:t>
            </a:r>
            <a:r>
              <a:rPr lang="zh-TW" altLang="en-US" sz="1600" b="1" noProof="1">
                <a:effectLst>
                  <a:outerShdw blurRad="38100" dist="38100" dir="2700000" algn="tl">
                    <a:srgbClr val="000000">
                      <a:alpha val="43137"/>
                    </a:srgbClr>
                  </a:outerShdw>
                </a:effectLst>
                <a:latin typeface="仿宋" pitchFamily="49" charset="-122"/>
                <a:ea typeface="仿宋" pitchFamily="49" charset="-122"/>
                <a:cs typeface="仿宋_GB2312" panose="02010609030101010101" pitchFamily="49" charset="-122"/>
              </a:rPr>
              <a:t>本次細節改善過程中，生產壹線車間各班班長帶領著自己的組員仔細巡查生產中可能存在的、且平時易被忽略的細微之處，根據生產實際情況，比較“改”與“不改”存在的利害關系；分析“變”與“不變”帶來的效益對比。經過學習後的員工們感受深刻，積極的在各自負責的崗位上切實的去發現問題、整改問題。</a:t>
            </a:r>
            <a:endParaRPr lang="zh-CN" altLang="en-US" sz="1600" b="1" noProof="1">
              <a:effectLst>
                <a:outerShdw blurRad="38100" dist="38100" dir="2700000" algn="tl">
                  <a:srgbClr val="000000">
                    <a:alpha val="43137"/>
                  </a:srgbClr>
                </a:outerShdw>
              </a:effectLst>
              <a:latin typeface="仿宋" pitchFamily="49" charset="-122"/>
              <a:ea typeface="仿宋" pitchFamily="49" charset="-122"/>
              <a:cs typeface="仿宋_GB2312" panose="02010609030101010101" pitchFamily="49" charset="-122"/>
            </a:endParaRPr>
          </a:p>
        </p:txBody>
      </p:sp>
      <p:pic>
        <p:nvPicPr>
          <p:cNvPr id="5" name="图片 4" descr="https://wework.qpic.cn/wwpic/737482_jKVsZFYERMGchid_1596598106/0"/>
          <p:cNvPicPr/>
          <p:nvPr/>
        </p:nvPicPr>
        <p:blipFill>
          <a:blip r:embed="rId3">
            <a:extLst>
              <a:ext uri="{28A0092B-C50C-407E-A947-70E740481C1C}">
                <a14:useLocalDpi xmlns:a14="http://schemas.microsoft.com/office/drawing/2010/main" val="0"/>
              </a:ext>
            </a:extLst>
          </a:blip>
          <a:srcRect/>
          <a:stretch>
            <a:fillRect/>
          </a:stretch>
        </p:blipFill>
        <p:spPr bwMode="auto">
          <a:xfrm>
            <a:off x="4835748" y="1118209"/>
            <a:ext cx="3696692" cy="2907079"/>
          </a:xfrm>
          <a:prstGeom prst="rect">
            <a:avLst/>
          </a:prstGeom>
          <a:noFill/>
          <a:ln>
            <a:noFill/>
          </a:ln>
        </p:spPr>
      </p:pic>
    </p:spTree>
    <p:extLst>
      <p:ext uri="{BB962C8B-B14F-4D97-AF65-F5344CB8AC3E}">
        <p14:creationId xmlns:p14="http://schemas.microsoft.com/office/powerpoint/2010/main" val="1125236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图片 4" descr="0008020983439563_b_meitu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669925" y="309592"/>
            <a:ext cx="7805738" cy="4524315"/>
          </a:xfrm>
          <a:prstGeom prst="rect">
            <a:avLst/>
          </a:prstGeom>
          <a:noFill/>
        </p:spPr>
        <p:txBody>
          <a:bodyPr>
            <a:spAutoFit/>
          </a:bodyPr>
          <a:lstStyle/>
          <a:p>
            <a:pPr>
              <a:lnSpc>
                <a:spcPct val="200000"/>
              </a:lnSpc>
            </a:pPr>
            <a:r>
              <a:rPr lang="en-US" altLang="zh-CN" sz="1600" b="1" noProof="1">
                <a:effectLst>
                  <a:outerShdw blurRad="38100" dist="38100" dir="2700000" algn="tl">
                    <a:srgbClr val="000000">
                      <a:alpha val="43137"/>
                    </a:srgbClr>
                  </a:outerShdw>
                </a:effectLst>
                <a:latin typeface="仿宋" pitchFamily="49" charset="-122"/>
                <a:ea typeface="仿宋" pitchFamily="49" charset="-122"/>
                <a:cs typeface="仿宋_GB2312" panose="02010609030101010101" pitchFamily="49" charset="-122"/>
              </a:rPr>
              <a:t> </a:t>
            </a:r>
            <a:r>
              <a:rPr lang="en-US" altLang="zh-CN" sz="1600" b="1" noProof="1" smtClean="0">
                <a:effectLst>
                  <a:outerShdw blurRad="38100" dist="38100" dir="2700000" algn="tl">
                    <a:srgbClr val="000000">
                      <a:alpha val="43137"/>
                    </a:srgbClr>
                  </a:outerShdw>
                </a:effectLst>
                <a:latin typeface="仿宋" pitchFamily="49" charset="-122"/>
                <a:ea typeface="仿宋" pitchFamily="49" charset="-122"/>
                <a:cs typeface="仿宋_GB2312" panose="02010609030101010101" pitchFamily="49" charset="-122"/>
              </a:rPr>
              <a:t>   </a:t>
            </a:r>
            <a:r>
              <a:rPr lang="en-US" altLang="zh-TW" sz="1600" b="1" noProof="1">
                <a:effectLst>
                  <a:outerShdw blurRad="38100" dist="38100" dir="2700000" algn="tl">
                    <a:srgbClr val="000000">
                      <a:alpha val="43137"/>
                    </a:srgbClr>
                  </a:outerShdw>
                </a:effectLst>
                <a:latin typeface="仿宋" pitchFamily="49" charset="-122"/>
                <a:ea typeface="仿宋" pitchFamily="49" charset="-122"/>
                <a:cs typeface="仿宋_GB2312" panose="02010609030101010101" pitchFamily="49" charset="-122"/>
              </a:rPr>
              <a:t>5</a:t>
            </a:r>
            <a:r>
              <a:rPr lang="zh-TW" altLang="en-US" sz="1600" b="1" noProof="1">
                <a:effectLst>
                  <a:outerShdw blurRad="38100" dist="38100" dir="2700000" algn="tl">
                    <a:srgbClr val="000000">
                      <a:alpha val="43137"/>
                    </a:srgbClr>
                  </a:outerShdw>
                </a:effectLst>
                <a:latin typeface="仿宋" pitchFamily="49" charset="-122"/>
                <a:ea typeface="仿宋" pitchFamily="49" charset="-122"/>
                <a:cs typeface="仿宋_GB2312" panose="02010609030101010101" pitchFamily="49" charset="-122"/>
              </a:rPr>
              <a:t>月至今，在切方全體員工的共同努力下，經過持續查找與改善，共完成改善</a:t>
            </a:r>
            <a:r>
              <a:rPr lang="en-US" altLang="zh-TW" sz="1600" b="1" noProof="1">
                <a:effectLst>
                  <a:outerShdw blurRad="38100" dist="38100" dir="2700000" algn="tl">
                    <a:srgbClr val="000000">
                      <a:alpha val="43137"/>
                    </a:srgbClr>
                  </a:outerShdw>
                </a:effectLst>
                <a:latin typeface="仿宋" pitchFamily="49" charset="-122"/>
                <a:ea typeface="仿宋" pitchFamily="49" charset="-122"/>
                <a:cs typeface="仿宋_GB2312" panose="02010609030101010101" pitchFamily="49" charset="-122"/>
              </a:rPr>
              <a:t>47</a:t>
            </a:r>
            <a:r>
              <a:rPr lang="zh-TW" altLang="en-US" sz="1600" b="1" noProof="1">
                <a:effectLst>
                  <a:outerShdw blurRad="38100" dist="38100" dir="2700000" algn="tl">
                    <a:srgbClr val="000000">
                      <a:alpha val="43137"/>
                    </a:srgbClr>
                  </a:outerShdw>
                </a:effectLst>
                <a:latin typeface="仿宋" pitchFamily="49" charset="-122"/>
                <a:ea typeface="仿宋" pitchFamily="49" charset="-122"/>
                <a:cs typeface="仿宋_GB2312" panose="02010609030101010101" pitchFamily="49" charset="-122"/>
              </a:rPr>
              <a:t>項，其中</a:t>
            </a:r>
            <a:r>
              <a:rPr lang="en-US" altLang="zh-TW" sz="1600" b="1" noProof="1">
                <a:effectLst>
                  <a:outerShdw blurRad="38100" dist="38100" dir="2700000" algn="tl">
                    <a:srgbClr val="000000">
                      <a:alpha val="43137"/>
                    </a:srgbClr>
                  </a:outerShdw>
                </a:effectLst>
                <a:latin typeface="仿宋" pitchFamily="49" charset="-122"/>
                <a:ea typeface="仿宋" pitchFamily="49" charset="-122"/>
                <a:cs typeface="仿宋_GB2312" panose="02010609030101010101" pitchFamily="49" charset="-122"/>
              </a:rPr>
              <a:t>A</a:t>
            </a:r>
            <a:r>
              <a:rPr lang="zh-TW" altLang="en-US" sz="1600" b="1" noProof="1">
                <a:effectLst>
                  <a:outerShdw blurRad="38100" dist="38100" dir="2700000" algn="tl">
                    <a:srgbClr val="000000">
                      <a:alpha val="43137"/>
                    </a:srgbClr>
                  </a:outerShdw>
                </a:effectLst>
                <a:latin typeface="仿宋" pitchFamily="49" charset="-122"/>
                <a:ea typeface="仿宋" pitchFamily="49" charset="-122"/>
                <a:cs typeface="仿宋_GB2312" panose="02010609030101010101" pitchFamily="49" charset="-122"/>
              </a:rPr>
              <a:t>班</a:t>
            </a:r>
            <a:r>
              <a:rPr lang="en-US" altLang="zh-TW" sz="1600" b="1" noProof="1">
                <a:effectLst>
                  <a:outerShdw blurRad="38100" dist="38100" dir="2700000" algn="tl">
                    <a:srgbClr val="000000">
                      <a:alpha val="43137"/>
                    </a:srgbClr>
                  </a:outerShdw>
                </a:effectLst>
                <a:latin typeface="仿宋" pitchFamily="49" charset="-122"/>
                <a:ea typeface="仿宋" pitchFamily="49" charset="-122"/>
                <a:cs typeface="仿宋_GB2312" panose="02010609030101010101" pitchFamily="49" charset="-122"/>
              </a:rPr>
              <a:t>14</a:t>
            </a:r>
            <a:r>
              <a:rPr lang="zh-TW" altLang="en-US" sz="1600" b="1" noProof="1">
                <a:effectLst>
                  <a:outerShdw blurRad="38100" dist="38100" dir="2700000" algn="tl">
                    <a:srgbClr val="000000">
                      <a:alpha val="43137"/>
                    </a:srgbClr>
                  </a:outerShdw>
                </a:effectLst>
                <a:latin typeface="仿宋" pitchFamily="49" charset="-122"/>
                <a:ea typeface="仿宋" pitchFamily="49" charset="-122"/>
                <a:cs typeface="仿宋_GB2312" panose="02010609030101010101" pitchFamily="49" charset="-122"/>
              </a:rPr>
              <a:t>項、</a:t>
            </a:r>
            <a:r>
              <a:rPr lang="en-US" altLang="zh-TW" sz="1600" b="1" noProof="1">
                <a:effectLst>
                  <a:outerShdw blurRad="38100" dist="38100" dir="2700000" algn="tl">
                    <a:srgbClr val="000000">
                      <a:alpha val="43137"/>
                    </a:srgbClr>
                  </a:outerShdw>
                </a:effectLst>
                <a:latin typeface="仿宋" pitchFamily="49" charset="-122"/>
                <a:ea typeface="仿宋" pitchFamily="49" charset="-122"/>
                <a:cs typeface="仿宋_GB2312" panose="02010609030101010101" pitchFamily="49" charset="-122"/>
              </a:rPr>
              <a:t>B</a:t>
            </a:r>
            <a:r>
              <a:rPr lang="zh-TW" altLang="en-US" sz="1600" b="1" noProof="1">
                <a:effectLst>
                  <a:outerShdw blurRad="38100" dist="38100" dir="2700000" algn="tl">
                    <a:srgbClr val="000000">
                      <a:alpha val="43137"/>
                    </a:srgbClr>
                  </a:outerShdw>
                </a:effectLst>
                <a:latin typeface="仿宋" pitchFamily="49" charset="-122"/>
                <a:ea typeface="仿宋" pitchFamily="49" charset="-122"/>
                <a:cs typeface="仿宋_GB2312" panose="02010609030101010101" pitchFamily="49" charset="-122"/>
              </a:rPr>
              <a:t>班</a:t>
            </a:r>
            <a:r>
              <a:rPr lang="en-US" altLang="zh-TW" sz="1600" b="1" noProof="1">
                <a:effectLst>
                  <a:outerShdw blurRad="38100" dist="38100" dir="2700000" algn="tl">
                    <a:srgbClr val="000000">
                      <a:alpha val="43137"/>
                    </a:srgbClr>
                  </a:outerShdw>
                </a:effectLst>
                <a:latin typeface="仿宋" pitchFamily="49" charset="-122"/>
                <a:ea typeface="仿宋" pitchFamily="49" charset="-122"/>
                <a:cs typeface="仿宋_GB2312" panose="02010609030101010101" pitchFamily="49" charset="-122"/>
              </a:rPr>
              <a:t>13</a:t>
            </a:r>
            <a:r>
              <a:rPr lang="zh-TW" altLang="en-US" sz="1600" b="1" noProof="1">
                <a:effectLst>
                  <a:outerShdw blurRad="38100" dist="38100" dir="2700000" algn="tl">
                    <a:srgbClr val="000000">
                      <a:alpha val="43137"/>
                    </a:srgbClr>
                  </a:outerShdw>
                </a:effectLst>
                <a:latin typeface="仿宋" pitchFamily="49" charset="-122"/>
                <a:ea typeface="仿宋" pitchFamily="49" charset="-122"/>
                <a:cs typeface="仿宋_GB2312" panose="02010609030101010101" pitchFamily="49" charset="-122"/>
              </a:rPr>
              <a:t>項、</a:t>
            </a:r>
            <a:r>
              <a:rPr lang="en-US" altLang="zh-TW" sz="1600" b="1" noProof="1">
                <a:effectLst>
                  <a:outerShdw blurRad="38100" dist="38100" dir="2700000" algn="tl">
                    <a:srgbClr val="000000">
                      <a:alpha val="43137"/>
                    </a:srgbClr>
                  </a:outerShdw>
                </a:effectLst>
                <a:latin typeface="仿宋" pitchFamily="49" charset="-122"/>
                <a:ea typeface="仿宋" pitchFamily="49" charset="-122"/>
                <a:cs typeface="仿宋_GB2312" panose="02010609030101010101" pitchFamily="49" charset="-122"/>
              </a:rPr>
              <a:t>C</a:t>
            </a:r>
            <a:r>
              <a:rPr lang="zh-TW" altLang="en-US" sz="1600" b="1" noProof="1">
                <a:effectLst>
                  <a:outerShdw blurRad="38100" dist="38100" dir="2700000" algn="tl">
                    <a:srgbClr val="000000">
                      <a:alpha val="43137"/>
                    </a:srgbClr>
                  </a:outerShdw>
                </a:effectLst>
                <a:latin typeface="仿宋" pitchFamily="49" charset="-122"/>
                <a:ea typeface="仿宋" pitchFamily="49" charset="-122"/>
                <a:cs typeface="仿宋_GB2312" panose="02010609030101010101" pitchFamily="49" charset="-122"/>
              </a:rPr>
              <a:t>班</a:t>
            </a:r>
            <a:r>
              <a:rPr lang="en-US" altLang="zh-TW" sz="1600" b="1" noProof="1">
                <a:effectLst>
                  <a:outerShdw blurRad="38100" dist="38100" dir="2700000" algn="tl">
                    <a:srgbClr val="000000">
                      <a:alpha val="43137"/>
                    </a:srgbClr>
                  </a:outerShdw>
                </a:effectLst>
                <a:latin typeface="仿宋" pitchFamily="49" charset="-122"/>
                <a:ea typeface="仿宋" pitchFamily="49" charset="-122"/>
                <a:cs typeface="仿宋_GB2312" panose="02010609030101010101" pitchFamily="49" charset="-122"/>
              </a:rPr>
              <a:t>12</a:t>
            </a:r>
            <a:r>
              <a:rPr lang="zh-TW" altLang="en-US" sz="1600" b="1" noProof="1">
                <a:effectLst>
                  <a:outerShdw blurRad="38100" dist="38100" dir="2700000" algn="tl">
                    <a:srgbClr val="000000">
                      <a:alpha val="43137"/>
                    </a:srgbClr>
                  </a:outerShdw>
                </a:effectLst>
                <a:latin typeface="仿宋" pitchFamily="49" charset="-122"/>
                <a:ea typeface="仿宋" pitchFamily="49" charset="-122"/>
                <a:cs typeface="仿宋_GB2312" panose="02010609030101010101" pitchFamily="49" charset="-122"/>
              </a:rPr>
              <a:t>項、開斷</a:t>
            </a:r>
            <a:r>
              <a:rPr lang="en-US" altLang="zh-TW" sz="1600" b="1" noProof="1">
                <a:effectLst>
                  <a:outerShdw blurRad="38100" dist="38100" dir="2700000" algn="tl">
                    <a:srgbClr val="000000">
                      <a:alpha val="43137"/>
                    </a:srgbClr>
                  </a:outerShdw>
                </a:effectLst>
                <a:latin typeface="仿宋" pitchFamily="49" charset="-122"/>
                <a:ea typeface="仿宋" pitchFamily="49" charset="-122"/>
                <a:cs typeface="仿宋_GB2312" panose="02010609030101010101" pitchFamily="49" charset="-122"/>
              </a:rPr>
              <a:t>8</a:t>
            </a:r>
            <a:r>
              <a:rPr lang="zh-TW" altLang="en-US" sz="1600" b="1" noProof="1">
                <a:effectLst>
                  <a:outerShdw blurRad="38100" dist="38100" dir="2700000" algn="tl">
                    <a:srgbClr val="000000">
                      <a:alpha val="43137"/>
                    </a:srgbClr>
                  </a:outerShdw>
                </a:effectLst>
                <a:latin typeface="仿宋" pitchFamily="49" charset="-122"/>
                <a:ea typeface="仿宋" pitchFamily="49" charset="-122"/>
                <a:cs typeface="仿宋_GB2312" panose="02010609030101010101" pitchFamily="49" charset="-122"/>
              </a:rPr>
              <a:t>項。如磨倒機觀察窗安裝拉手、井字切排水管出口處添加過濾桶、自制鐵坨進行地溝管道疏通等改善，方便員工操作、節約時間成本、提高工作效率。</a:t>
            </a:r>
          </a:p>
          <a:p>
            <a:pPr>
              <a:lnSpc>
                <a:spcPct val="200000"/>
              </a:lnSpc>
            </a:pPr>
            <a:r>
              <a:rPr lang="zh-TW" altLang="en-US" sz="1600" b="1" noProof="1">
                <a:effectLst>
                  <a:outerShdw blurRad="38100" dist="38100" dir="2700000" algn="tl">
                    <a:srgbClr val="000000">
                      <a:alpha val="43137"/>
                    </a:srgbClr>
                  </a:outerShdw>
                </a:effectLst>
                <a:latin typeface="仿宋" pitchFamily="49" charset="-122"/>
                <a:ea typeface="仿宋" pitchFamily="49" charset="-122"/>
                <a:cs typeface="仿宋_GB2312" panose="02010609030101010101" pitchFamily="49" charset="-122"/>
              </a:rPr>
              <a:t>    為激勵大家，生產部（切方）對員工主動上報的各方面工作改善建議項進行綜合評定，最後集體評選出改善效果明顯且節能降本方面凸顯的</a:t>
            </a:r>
            <a:r>
              <a:rPr lang="en-US" altLang="zh-TW" sz="1600" b="1" noProof="1">
                <a:effectLst>
                  <a:outerShdw blurRad="38100" dist="38100" dir="2700000" algn="tl">
                    <a:srgbClr val="000000">
                      <a:alpha val="43137"/>
                    </a:srgbClr>
                  </a:outerShdw>
                </a:effectLst>
                <a:latin typeface="仿宋" pitchFamily="49" charset="-122"/>
                <a:ea typeface="仿宋" pitchFamily="49" charset="-122"/>
                <a:cs typeface="仿宋_GB2312" panose="02010609030101010101" pitchFamily="49" charset="-122"/>
              </a:rPr>
              <a:t>51</a:t>
            </a:r>
            <a:r>
              <a:rPr lang="zh-TW" altLang="en-US" sz="1600" b="1" noProof="1">
                <a:effectLst>
                  <a:outerShdw blurRad="38100" dist="38100" dir="2700000" algn="tl">
                    <a:srgbClr val="000000">
                      <a:alpha val="43137"/>
                    </a:srgbClr>
                  </a:outerShdw>
                </a:effectLst>
                <a:latin typeface="仿宋" pitchFamily="49" charset="-122"/>
                <a:ea typeface="仿宋" pitchFamily="49" charset="-122"/>
                <a:cs typeface="仿宋_GB2312" panose="02010609030101010101" pitchFamily="49" charset="-122"/>
              </a:rPr>
              <a:t>項改善建議，並對相應員工給予現金獎勵，對參與活動的其他人員也發放了紀念獎作為鼓勵。</a:t>
            </a:r>
          </a:p>
          <a:p>
            <a:pPr>
              <a:lnSpc>
                <a:spcPct val="200000"/>
              </a:lnSpc>
            </a:pPr>
            <a:r>
              <a:rPr lang="zh-TW" altLang="en-US" sz="1600" b="1" noProof="1">
                <a:effectLst>
                  <a:outerShdw blurRad="38100" dist="38100" dir="2700000" algn="tl">
                    <a:srgbClr val="000000">
                      <a:alpha val="43137"/>
                    </a:srgbClr>
                  </a:outerShdw>
                </a:effectLst>
                <a:latin typeface="仿宋" pitchFamily="49" charset="-122"/>
                <a:ea typeface="仿宋" pitchFamily="49" charset="-122"/>
                <a:cs typeface="仿宋_GB2312" panose="02010609030101010101" pitchFamily="49" charset="-122"/>
              </a:rPr>
              <a:t>    本次活動的成功舉辦，調動了大家去發現問題、重視問題、解決問題的能動性，使員工在工作中能夠時刻關註細節、重視工作質量，大大提高了全員工作效率。在今</a:t>
            </a:r>
          </a:p>
        </p:txBody>
      </p:sp>
    </p:spTree>
    <p:extLst>
      <p:ext uri="{BB962C8B-B14F-4D97-AF65-F5344CB8AC3E}">
        <p14:creationId xmlns:p14="http://schemas.microsoft.com/office/powerpoint/2010/main" val="1125236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图片 4" descr="0008020983439563_b_meitu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719572" y="411510"/>
            <a:ext cx="7704856" cy="988732"/>
          </a:xfrm>
          <a:prstGeom prst="rect">
            <a:avLst/>
          </a:prstGeom>
        </p:spPr>
        <p:txBody>
          <a:bodyPr wrap="square">
            <a:spAutoFit/>
          </a:bodyPr>
          <a:lstStyle/>
          <a:p>
            <a:pPr>
              <a:lnSpc>
                <a:spcPct val="200000"/>
              </a:lnSpc>
            </a:pPr>
            <a:r>
              <a:rPr lang="zh-TW" altLang="en-US" sz="1600" b="1" noProof="1">
                <a:effectLst>
                  <a:outerShdw blurRad="38100" dist="38100" dir="2700000" algn="tl">
                    <a:srgbClr val="000000">
                      <a:alpha val="43137"/>
                    </a:srgbClr>
                  </a:outerShdw>
                </a:effectLst>
                <a:latin typeface="仿宋" pitchFamily="49" charset="-122"/>
                <a:ea typeface="仿宋" pitchFamily="49" charset="-122"/>
                <a:cs typeface="仿宋_GB2312" panose="02010609030101010101" pitchFamily="49" charset="-122"/>
              </a:rPr>
              <a:t>後的工作中生產部（切方）全員會繼續加強做好“細節改善”相關工作，持續進行查找整改，實現不斷進步。</a:t>
            </a:r>
            <a:endParaRPr lang="en-US" altLang="zh-CN" sz="1600" b="1" noProof="1" smtClean="0">
              <a:effectLst>
                <a:outerShdw blurRad="38100" dist="38100" dir="2700000" algn="tl">
                  <a:srgbClr val="000000">
                    <a:alpha val="43137"/>
                  </a:srgbClr>
                </a:outerShdw>
              </a:effectLst>
              <a:latin typeface="仿宋" pitchFamily="49" charset="-122"/>
              <a:ea typeface="仿宋" pitchFamily="49" charset="-122"/>
              <a:cs typeface="仿宋_GB2312" panose="02010609030101010101" pitchFamily="49" charset="-122"/>
            </a:endParaRPr>
          </a:p>
        </p:txBody>
      </p:sp>
      <p:pic>
        <p:nvPicPr>
          <p:cNvPr id="5" name="图片 4" descr="https://wework.qpic.cn/wwpic/929308_00UPJELjSAOWia3_1596604413/0"/>
          <p:cNvPicPr/>
          <p:nvPr/>
        </p:nvPicPr>
        <p:blipFill>
          <a:blip r:embed="rId3">
            <a:extLst>
              <a:ext uri="{28A0092B-C50C-407E-A947-70E740481C1C}">
                <a14:useLocalDpi xmlns:a14="http://schemas.microsoft.com/office/drawing/2010/main" val="0"/>
              </a:ext>
            </a:extLst>
          </a:blip>
          <a:srcRect/>
          <a:stretch>
            <a:fillRect/>
          </a:stretch>
        </p:blipFill>
        <p:spPr bwMode="auto">
          <a:xfrm>
            <a:off x="1359135" y="1851670"/>
            <a:ext cx="6552727" cy="2034902"/>
          </a:xfrm>
          <a:prstGeom prst="rect">
            <a:avLst/>
          </a:prstGeom>
          <a:noFill/>
          <a:ln>
            <a:noFill/>
          </a:ln>
        </p:spPr>
      </p:pic>
      <p:sp>
        <p:nvSpPr>
          <p:cNvPr id="3" name="矩形 2"/>
          <p:cNvSpPr/>
          <p:nvPr/>
        </p:nvSpPr>
        <p:spPr>
          <a:xfrm>
            <a:off x="5772740" y="4227934"/>
            <a:ext cx="2954655" cy="276999"/>
          </a:xfrm>
          <a:prstGeom prst="rect">
            <a:avLst/>
          </a:prstGeom>
        </p:spPr>
        <p:txBody>
          <a:bodyPr wrap="none">
            <a:spAutoFit/>
          </a:bodyPr>
          <a:lstStyle/>
          <a:p>
            <a:r>
              <a:rPr lang="zh-TW" altLang="en-US" sz="1200" b="1" dirty="0">
                <a:solidFill>
                  <a:schemeClr val="accent5">
                    <a:lumMod val="75000"/>
                  </a:schemeClr>
                </a:solidFill>
                <a:effectLst>
                  <a:outerShdw blurRad="38100" dist="38100" dir="2700000" algn="tl">
                    <a:srgbClr val="000000">
                      <a:alpha val="43137"/>
                    </a:srgbClr>
                  </a:outerShdw>
                </a:effectLst>
                <a:latin typeface="华文中宋" pitchFamily="2" charset="-122"/>
                <a:ea typeface="华文中宋" pitchFamily="2" charset="-122"/>
              </a:rPr>
              <a:t>供稿人：晶體公司生產部（切方）白小靜</a:t>
            </a:r>
            <a:endParaRPr lang="zh-CN" altLang="en-US" sz="1200" b="1" dirty="0">
              <a:solidFill>
                <a:schemeClr val="accent5">
                  <a:lumMod val="75000"/>
                </a:schemeClr>
              </a:solidFill>
              <a:effectLst>
                <a:outerShdw blurRad="38100" dist="38100" dir="2700000" algn="tl">
                  <a:srgbClr val="000000">
                    <a:alpha val="43137"/>
                  </a:srgbClr>
                </a:outerShdw>
              </a:effectLst>
              <a:latin typeface="华文中宋" pitchFamily="2" charset="-122"/>
              <a:ea typeface="华文中宋" pitchFamily="2" charset="-122"/>
            </a:endParaRPr>
          </a:p>
        </p:txBody>
      </p:sp>
    </p:spTree>
    <p:extLst>
      <p:ext uri="{BB962C8B-B14F-4D97-AF65-F5344CB8AC3E}">
        <p14:creationId xmlns:p14="http://schemas.microsoft.com/office/powerpoint/2010/main" val="1125236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图片 2" descr="微信图片_201801181425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15875"/>
            <a:ext cx="9178926" cy="517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2"/>
          <p:cNvSpPr>
            <a:spLocks noChangeArrowheads="1"/>
          </p:cNvSpPr>
          <p:nvPr/>
        </p:nvSpPr>
        <p:spPr bwMode="auto">
          <a:xfrm>
            <a:off x="107950" y="4300538"/>
            <a:ext cx="2063361"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p>
            <a:r>
              <a:rPr lang="en-US" altLang="zh-CN" sz="3200" b="1" noProof="1" smtClean="0">
                <a:solidFill>
                  <a:schemeClr val="accent5">
                    <a:lumMod val="60000"/>
                    <a:lumOff val="4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2020-9-3</a:t>
            </a:r>
            <a:endParaRPr lang="en-US" altLang="zh-CN" sz="3200" b="1" noProof="1">
              <a:solidFill>
                <a:schemeClr val="accent5">
                  <a:lumMod val="60000"/>
                  <a:lumOff val="4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DOC_GUID" val="{47f43b0e-1d13-44a0-b71c-9e159a791d57}"/>
</p:tagLst>
</file>

<file path=ppt/theme/theme1.xml><?xml version="1.0" encoding="utf-8"?>
<a:theme xmlns:a="http://schemas.openxmlformats.org/drawingml/2006/main" name="电子报第二十五期">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电子报第二十五期</Template>
  <TotalTime>67</TotalTime>
  <Words>886</Words>
  <Application>Microsoft Office PowerPoint</Application>
  <PresentationFormat>全屏显示(16:9)</PresentationFormat>
  <Paragraphs>18</Paragraphs>
  <Slides>8</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8</vt:i4>
      </vt:variant>
    </vt:vector>
  </HeadingPairs>
  <TitlesOfParts>
    <vt:vector size="18" baseType="lpstr">
      <vt:lpstr>Arial</vt:lpstr>
      <vt:lpstr>宋体</vt:lpstr>
      <vt:lpstr>仿宋</vt:lpstr>
      <vt:lpstr>微软雅黑</vt:lpstr>
      <vt:lpstr>Adobe 繁黑體 Std B</vt:lpstr>
      <vt:lpstr>华文行楷</vt:lpstr>
      <vt:lpstr>仿宋_GB2312</vt:lpstr>
      <vt:lpstr>华文中宋</vt:lpstr>
      <vt:lpstr>Calibri</vt:lpstr>
      <vt:lpstr>电子报第二十五期</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User</cp:lastModifiedBy>
  <cp:revision>12</cp:revision>
  <dcterms:created xsi:type="dcterms:W3CDTF">2020-09-03T05:36:36Z</dcterms:created>
  <dcterms:modified xsi:type="dcterms:W3CDTF">2020-09-03T07:52:22Z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